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03"/>
  </p:notesMasterIdLst>
  <p:handoutMasterIdLst>
    <p:handoutMasterId r:id="rId104"/>
  </p:handoutMasterIdLst>
  <p:sldIdLst>
    <p:sldId id="687" r:id="rId2"/>
    <p:sldId id="531" r:id="rId3"/>
    <p:sldId id="844" r:id="rId4"/>
    <p:sldId id="845" r:id="rId5"/>
    <p:sldId id="847" r:id="rId6"/>
    <p:sldId id="848" r:id="rId7"/>
    <p:sldId id="849" r:id="rId8"/>
    <p:sldId id="857" r:id="rId9"/>
    <p:sldId id="858" r:id="rId10"/>
    <p:sldId id="850" r:id="rId11"/>
    <p:sldId id="851" r:id="rId12"/>
    <p:sldId id="852" r:id="rId13"/>
    <p:sldId id="699" r:id="rId14"/>
    <p:sldId id="698" r:id="rId15"/>
    <p:sldId id="799" r:id="rId16"/>
    <p:sldId id="705" r:id="rId17"/>
    <p:sldId id="796" r:id="rId18"/>
    <p:sldId id="797" r:id="rId19"/>
    <p:sldId id="854" r:id="rId20"/>
    <p:sldId id="795" r:id="rId21"/>
    <p:sldId id="859" r:id="rId22"/>
    <p:sldId id="861" r:id="rId23"/>
    <p:sldId id="727" r:id="rId24"/>
    <p:sldId id="729" r:id="rId25"/>
    <p:sldId id="801" r:id="rId26"/>
    <p:sldId id="800" r:id="rId27"/>
    <p:sldId id="805" r:id="rId28"/>
    <p:sldId id="806" r:id="rId29"/>
    <p:sldId id="730" r:id="rId30"/>
    <p:sldId id="804" r:id="rId31"/>
    <p:sldId id="802" r:id="rId32"/>
    <p:sldId id="731" r:id="rId33"/>
    <p:sldId id="809" r:id="rId34"/>
    <p:sldId id="734" r:id="rId35"/>
    <p:sldId id="811" r:id="rId36"/>
    <p:sldId id="812" r:id="rId37"/>
    <p:sldId id="827" r:id="rId38"/>
    <p:sldId id="733" r:id="rId39"/>
    <p:sldId id="735" r:id="rId40"/>
    <p:sldId id="736" r:id="rId41"/>
    <p:sldId id="737" r:id="rId42"/>
    <p:sldId id="814" r:id="rId43"/>
    <p:sldId id="815" r:id="rId44"/>
    <p:sldId id="738" r:id="rId45"/>
    <p:sldId id="739" r:id="rId46"/>
    <p:sldId id="740" r:id="rId47"/>
    <p:sldId id="741" r:id="rId48"/>
    <p:sldId id="742" r:id="rId49"/>
    <p:sldId id="743" r:id="rId50"/>
    <p:sldId id="744" r:id="rId51"/>
    <p:sldId id="824" r:id="rId52"/>
    <p:sldId id="823" r:id="rId53"/>
    <p:sldId id="825" r:id="rId54"/>
    <p:sldId id="746" r:id="rId55"/>
    <p:sldId id="821" r:id="rId56"/>
    <p:sldId id="826" r:id="rId57"/>
    <p:sldId id="842" r:id="rId58"/>
    <p:sldId id="843" r:id="rId59"/>
    <p:sldId id="749" r:id="rId60"/>
    <p:sldId id="822" r:id="rId61"/>
    <p:sldId id="752" r:id="rId62"/>
    <p:sldId id="816" r:id="rId63"/>
    <p:sldId id="829" r:id="rId64"/>
    <p:sldId id="753" r:id="rId65"/>
    <p:sldId id="754" r:id="rId66"/>
    <p:sldId id="830" r:id="rId67"/>
    <p:sldId id="755" r:id="rId68"/>
    <p:sldId id="757" r:id="rId69"/>
    <p:sldId id="817" r:id="rId70"/>
    <p:sldId id="765" r:id="rId71"/>
    <p:sldId id="760" r:id="rId72"/>
    <p:sldId id="761" r:id="rId73"/>
    <p:sldId id="762" r:id="rId74"/>
    <p:sldId id="834" r:id="rId75"/>
    <p:sldId id="763" r:id="rId76"/>
    <p:sldId id="835" r:id="rId77"/>
    <p:sldId id="764" r:id="rId78"/>
    <p:sldId id="767" r:id="rId79"/>
    <p:sldId id="836" r:id="rId80"/>
    <p:sldId id="818" r:id="rId81"/>
    <p:sldId id="770" r:id="rId82"/>
    <p:sldId id="771" r:id="rId83"/>
    <p:sldId id="772" r:id="rId84"/>
    <p:sldId id="774" r:id="rId85"/>
    <p:sldId id="775" r:id="rId86"/>
    <p:sldId id="776" r:id="rId87"/>
    <p:sldId id="837" r:id="rId88"/>
    <p:sldId id="778" r:id="rId89"/>
    <p:sldId id="777" r:id="rId90"/>
    <p:sldId id="838" r:id="rId91"/>
    <p:sldId id="819" r:id="rId92"/>
    <p:sldId id="780" r:id="rId93"/>
    <p:sldId id="782" r:id="rId94"/>
    <p:sldId id="784" r:id="rId95"/>
    <p:sldId id="785" r:id="rId96"/>
    <p:sldId id="831" r:id="rId97"/>
    <p:sldId id="789" r:id="rId98"/>
    <p:sldId id="839" r:id="rId99"/>
    <p:sldId id="840" r:id="rId100"/>
    <p:sldId id="841" r:id="rId101"/>
    <p:sldId id="525" r:id="rId102"/>
  </p:sldIdLst>
  <p:sldSz cx="9144000" cy="6858000" type="screen4x3"/>
  <p:notesSz cx="9144000" cy="6858000"/>
  <p:defaultTextStyle>
    <a:defPPr>
      <a:defRPr lang="ru-RU"/>
    </a:defPPr>
    <a:lvl1pPr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1600" kern="1200">
        <a:solidFill>
          <a:schemeClr val="tx2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1600" kern="1200">
        <a:solidFill>
          <a:schemeClr val="tx2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User" initials="" lastIdx="1" clrIdx="0"/>
  <p:cmAuthor id="1" name="User" initials="U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795A"/>
    <a:srgbClr val="FF3300"/>
    <a:srgbClr val="005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93" autoAdjust="0"/>
    <p:restoredTop sz="94501" autoAdjust="0"/>
  </p:normalViewPr>
  <p:slideViewPr>
    <p:cSldViewPr>
      <p:cViewPr varScale="1">
        <p:scale>
          <a:sx n="108" d="100"/>
          <a:sy n="108" d="100"/>
        </p:scale>
        <p:origin x="252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2" y="2330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notesMaster" Target="notesMasters/notesMaster1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EEB092-7B4A-4E13-B976-41373AAF5EDD}" type="doc">
      <dgm:prSet loTypeId="urn:microsoft.com/office/officeart/2005/8/layout/hList2#1" loCatId="list" qsTypeId="urn:microsoft.com/office/officeart/2005/8/quickstyle/simple3" qsCatId="simple" csTypeId="urn:microsoft.com/office/officeart/2005/8/colors/accent1_2#1" csCatId="accent1" phldr="1"/>
      <dgm:spPr/>
      <dgm:t>
        <a:bodyPr/>
        <a:lstStyle/>
        <a:p>
          <a:endParaRPr lang="ru-RU"/>
        </a:p>
      </dgm:t>
    </dgm:pt>
    <dgm:pt modelId="{A0C5E573-F615-4E30-8328-2A13A7829EBB}">
      <dgm:prSet phldrT="[Текст]"/>
      <dgm:spPr/>
      <dgm:t>
        <a:bodyPr/>
        <a:lstStyle/>
        <a:p>
          <a:r>
            <a:rPr lang="en-US" dirty="0"/>
            <a:t>FC</a:t>
          </a:r>
          <a:endParaRPr lang="ru-RU" dirty="0"/>
        </a:p>
      </dgm:t>
    </dgm:pt>
    <dgm:pt modelId="{06960647-BCB2-4A36-A607-DCACABEE5DD4}" type="parTrans" cxnId="{F7455CC3-D27F-4D71-92ED-AE6E09F341B2}">
      <dgm:prSet/>
      <dgm:spPr/>
      <dgm:t>
        <a:bodyPr/>
        <a:lstStyle/>
        <a:p>
          <a:endParaRPr lang="ru-RU"/>
        </a:p>
      </dgm:t>
    </dgm:pt>
    <dgm:pt modelId="{6082BE7F-996B-4796-A0EB-D161E4DE5D67}" type="sibTrans" cxnId="{F7455CC3-D27F-4D71-92ED-AE6E09F341B2}">
      <dgm:prSet/>
      <dgm:spPr/>
      <dgm:t>
        <a:bodyPr/>
        <a:lstStyle/>
        <a:p>
          <a:endParaRPr lang="ru-RU"/>
        </a:p>
      </dgm:t>
    </dgm:pt>
    <dgm:pt modelId="{D19BEE83-7283-4C31-88F9-9910314D92B3}">
      <dgm:prSet phldrT="[Текст]"/>
      <dgm:spPr/>
      <dgm:t>
        <a:bodyPr/>
        <a:lstStyle/>
        <a:p>
          <a:endParaRPr lang="ru-RU" dirty="0"/>
        </a:p>
      </dgm:t>
    </dgm:pt>
    <dgm:pt modelId="{5B623A7E-DFBB-46DA-A40A-9DDE84B12D10}" type="parTrans" cxnId="{ED25B684-6151-4DCC-9DE4-505C3C8F57E0}">
      <dgm:prSet/>
      <dgm:spPr/>
      <dgm:t>
        <a:bodyPr/>
        <a:lstStyle/>
        <a:p>
          <a:endParaRPr lang="ru-RU"/>
        </a:p>
      </dgm:t>
    </dgm:pt>
    <dgm:pt modelId="{688768D1-0DBC-4539-AD68-33B4919BC0C9}" type="sibTrans" cxnId="{ED25B684-6151-4DCC-9DE4-505C3C8F57E0}">
      <dgm:prSet/>
      <dgm:spPr/>
      <dgm:t>
        <a:bodyPr/>
        <a:lstStyle/>
        <a:p>
          <a:endParaRPr lang="ru-RU"/>
        </a:p>
      </dgm:t>
    </dgm:pt>
    <dgm:pt modelId="{E47E4A19-A66B-4AE6-AE58-DF88EDFB5D14}">
      <dgm:prSet phldrT="[Текст]"/>
      <dgm:spPr/>
      <dgm:t>
        <a:bodyPr/>
        <a:lstStyle/>
        <a:p>
          <a:r>
            <a:rPr lang="ru-RU" b="1" dirty="0">
              <a:latin typeface="Verdana" pitchFamily="34" charset="0"/>
              <a:ea typeface="Verdana" pitchFamily="34" charset="0"/>
              <a:cs typeface="Verdana" pitchFamily="34" charset="0"/>
            </a:rPr>
            <a:t>Оплата интернета, аренды, охраны</a:t>
          </a:r>
        </a:p>
      </dgm:t>
    </dgm:pt>
    <dgm:pt modelId="{393933AC-A494-441F-A72A-E710784A80E7}" type="parTrans" cxnId="{D022C25B-C0CA-4F9A-956A-55AF4AB1844F}">
      <dgm:prSet/>
      <dgm:spPr/>
      <dgm:t>
        <a:bodyPr/>
        <a:lstStyle/>
        <a:p>
          <a:endParaRPr lang="ru-RU"/>
        </a:p>
      </dgm:t>
    </dgm:pt>
    <dgm:pt modelId="{34441E91-6197-40E7-864F-3DFC26A5AC73}" type="sibTrans" cxnId="{D022C25B-C0CA-4F9A-956A-55AF4AB1844F}">
      <dgm:prSet/>
      <dgm:spPr/>
      <dgm:t>
        <a:bodyPr/>
        <a:lstStyle/>
        <a:p>
          <a:endParaRPr lang="ru-RU"/>
        </a:p>
      </dgm:t>
    </dgm:pt>
    <dgm:pt modelId="{EF281F6D-A3D5-43C3-9B41-17B07C533C11}">
      <dgm:prSet phldrT="[Текст]"/>
      <dgm:spPr/>
      <dgm:t>
        <a:bodyPr/>
        <a:lstStyle/>
        <a:p>
          <a:r>
            <a:rPr lang="en-US" dirty="0"/>
            <a:t>VC</a:t>
          </a:r>
          <a:endParaRPr lang="ru-RU" dirty="0"/>
        </a:p>
      </dgm:t>
    </dgm:pt>
    <dgm:pt modelId="{9E472BEE-B392-403C-A54F-2DD72508BEAD}" type="parTrans" cxnId="{BE8985B4-581A-45B2-B395-B41C1A1185CE}">
      <dgm:prSet/>
      <dgm:spPr/>
      <dgm:t>
        <a:bodyPr/>
        <a:lstStyle/>
        <a:p>
          <a:endParaRPr lang="ru-RU"/>
        </a:p>
      </dgm:t>
    </dgm:pt>
    <dgm:pt modelId="{98AF9E1C-305E-4F78-8E68-70F49D11B4E0}" type="sibTrans" cxnId="{BE8985B4-581A-45B2-B395-B41C1A1185CE}">
      <dgm:prSet/>
      <dgm:spPr/>
      <dgm:t>
        <a:bodyPr/>
        <a:lstStyle/>
        <a:p>
          <a:endParaRPr lang="ru-RU"/>
        </a:p>
      </dgm:t>
    </dgm:pt>
    <dgm:pt modelId="{DD653332-D95C-498A-9087-EFD2DA5981EC}">
      <dgm:prSet phldrT="[Текст]" custT="1"/>
      <dgm:spPr/>
      <dgm:t>
        <a:bodyPr/>
        <a:lstStyle/>
        <a:p>
          <a:r>
            <a:rPr lang="ru-RU" sz="2100" b="1" dirty="0">
              <a:latin typeface="Verdana" pitchFamily="34" charset="0"/>
              <a:ea typeface="Verdana" pitchFamily="34" charset="0"/>
              <a:cs typeface="Verdana" pitchFamily="34" charset="0"/>
            </a:rPr>
            <a:t>Заработная плата работников</a:t>
          </a:r>
        </a:p>
      </dgm:t>
    </dgm:pt>
    <dgm:pt modelId="{2A611523-E29F-4390-9537-9B980B72A00E}" type="parTrans" cxnId="{577AACB7-9AFF-49C4-9271-D2C6B478C45E}">
      <dgm:prSet/>
      <dgm:spPr/>
      <dgm:t>
        <a:bodyPr/>
        <a:lstStyle/>
        <a:p>
          <a:endParaRPr lang="ru-RU"/>
        </a:p>
      </dgm:t>
    </dgm:pt>
    <dgm:pt modelId="{328E2C41-FA01-4A90-81BE-FAB9FA53D4A4}" type="sibTrans" cxnId="{577AACB7-9AFF-49C4-9271-D2C6B478C45E}">
      <dgm:prSet/>
      <dgm:spPr/>
      <dgm:t>
        <a:bodyPr/>
        <a:lstStyle/>
        <a:p>
          <a:endParaRPr lang="ru-RU"/>
        </a:p>
      </dgm:t>
    </dgm:pt>
    <dgm:pt modelId="{92422C00-E118-4B94-A053-CBC3A8DD150A}">
      <dgm:prSet phldrT="[Текст]" custT="1"/>
      <dgm:spPr/>
      <dgm:t>
        <a:bodyPr/>
        <a:lstStyle/>
        <a:p>
          <a:r>
            <a:rPr lang="ru-RU" sz="2100" b="1" dirty="0">
              <a:latin typeface="Verdana" pitchFamily="34" charset="0"/>
              <a:ea typeface="Verdana" pitchFamily="34" charset="0"/>
              <a:cs typeface="Verdana" pitchFamily="34" charset="0"/>
            </a:rPr>
            <a:t>Оплата сырья, материалов</a:t>
          </a:r>
        </a:p>
      </dgm:t>
    </dgm:pt>
    <dgm:pt modelId="{497A40D9-8D7F-4EE7-BF36-495C8EF963E7}" type="parTrans" cxnId="{9BD9384D-EED8-4906-AA2D-771CC2A6F17B}">
      <dgm:prSet/>
      <dgm:spPr/>
      <dgm:t>
        <a:bodyPr/>
        <a:lstStyle/>
        <a:p>
          <a:endParaRPr lang="ru-RU"/>
        </a:p>
      </dgm:t>
    </dgm:pt>
    <dgm:pt modelId="{88C292C6-DE26-465A-9E46-A21C949D7A03}" type="sibTrans" cxnId="{9BD9384D-EED8-4906-AA2D-771CC2A6F17B}">
      <dgm:prSet/>
      <dgm:spPr/>
      <dgm:t>
        <a:bodyPr/>
        <a:lstStyle/>
        <a:p>
          <a:endParaRPr lang="ru-RU"/>
        </a:p>
      </dgm:t>
    </dgm:pt>
    <dgm:pt modelId="{506F784C-160C-45E5-AF84-E22B3AC977A0}">
      <dgm:prSet phldrT="[Текст]"/>
      <dgm:spPr/>
      <dgm:t>
        <a:bodyPr/>
        <a:lstStyle/>
        <a:p>
          <a:r>
            <a:rPr lang="ru-RU" b="1" dirty="0">
              <a:latin typeface="Verdana" pitchFamily="34" charset="0"/>
              <a:ea typeface="Verdana" pitchFamily="34" charset="0"/>
              <a:cs typeface="Verdana" pitchFamily="34" charset="0"/>
            </a:rPr>
            <a:t>Заработная плата управляющих</a:t>
          </a:r>
        </a:p>
      </dgm:t>
    </dgm:pt>
    <dgm:pt modelId="{6CBE03F8-43ED-4281-8D96-59CA2DD73C04}" type="parTrans" cxnId="{34B4D832-BA7B-45BE-81A3-3ED58B344FBE}">
      <dgm:prSet/>
      <dgm:spPr/>
      <dgm:t>
        <a:bodyPr/>
        <a:lstStyle/>
        <a:p>
          <a:endParaRPr lang="ru-RU"/>
        </a:p>
      </dgm:t>
    </dgm:pt>
    <dgm:pt modelId="{BE9F7064-F2B4-475C-BFBB-F6A24831F4A7}" type="sibTrans" cxnId="{34B4D832-BA7B-45BE-81A3-3ED58B344FBE}">
      <dgm:prSet/>
      <dgm:spPr/>
      <dgm:t>
        <a:bodyPr/>
        <a:lstStyle/>
        <a:p>
          <a:endParaRPr lang="ru-RU"/>
        </a:p>
      </dgm:t>
    </dgm:pt>
    <dgm:pt modelId="{44754FB6-3140-4F4E-8560-338B26CCEBEA}">
      <dgm:prSet phldrT="[Текст]"/>
      <dgm:spPr/>
      <dgm:t>
        <a:bodyPr/>
        <a:lstStyle/>
        <a:p>
          <a:r>
            <a:rPr lang="ru-RU" b="1" dirty="0">
              <a:latin typeface="Verdana" pitchFamily="34" charset="0"/>
              <a:ea typeface="Verdana" pitchFamily="34" charset="0"/>
              <a:cs typeface="Verdana" pitchFamily="34" charset="0"/>
            </a:rPr>
            <a:t>Амортизация</a:t>
          </a:r>
        </a:p>
      </dgm:t>
    </dgm:pt>
    <dgm:pt modelId="{65B2CA19-5001-4628-BBF8-261A7FDC7A1A}" type="parTrans" cxnId="{9F8DD96F-769A-4193-9633-9F1B23EEE166}">
      <dgm:prSet/>
      <dgm:spPr/>
      <dgm:t>
        <a:bodyPr/>
        <a:lstStyle/>
        <a:p>
          <a:endParaRPr lang="ru-RU"/>
        </a:p>
      </dgm:t>
    </dgm:pt>
    <dgm:pt modelId="{0C06AB65-78FF-478E-A116-EC5F337568BD}" type="sibTrans" cxnId="{9F8DD96F-769A-4193-9633-9F1B23EEE166}">
      <dgm:prSet/>
      <dgm:spPr/>
      <dgm:t>
        <a:bodyPr/>
        <a:lstStyle/>
        <a:p>
          <a:endParaRPr lang="ru-RU"/>
        </a:p>
      </dgm:t>
    </dgm:pt>
    <dgm:pt modelId="{1E3A4ECE-54BE-46FB-9A3B-CE47F49BFF99}">
      <dgm:prSet phldrT="[Текст]"/>
      <dgm:spPr/>
      <dgm:t>
        <a:bodyPr/>
        <a:lstStyle/>
        <a:p>
          <a:r>
            <a:rPr lang="ru-RU" b="1" dirty="0">
              <a:latin typeface="Verdana" pitchFamily="34" charset="0"/>
              <a:ea typeface="Verdana" pitchFamily="34" charset="0"/>
              <a:cs typeface="Verdana" pitchFamily="34" charset="0"/>
            </a:rPr>
            <a:t>Проценты по кредитам</a:t>
          </a:r>
        </a:p>
      </dgm:t>
    </dgm:pt>
    <dgm:pt modelId="{01B60E48-8D2D-4E7A-83C0-A9BF51230FE1}" type="parTrans" cxnId="{449B768F-E45F-44D3-8587-C15BFF2042AE}">
      <dgm:prSet/>
      <dgm:spPr/>
      <dgm:t>
        <a:bodyPr/>
        <a:lstStyle/>
        <a:p>
          <a:endParaRPr lang="ru-RU"/>
        </a:p>
      </dgm:t>
    </dgm:pt>
    <dgm:pt modelId="{01183A76-02F1-42C6-BBED-AEDA98AA6AFB}" type="sibTrans" cxnId="{449B768F-E45F-44D3-8587-C15BFF2042AE}">
      <dgm:prSet/>
      <dgm:spPr/>
      <dgm:t>
        <a:bodyPr/>
        <a:lstStyle/>
        <a:p>
          <a:endParaRPr lang="ru-RU"/>
        </a:p>
      </dgm:t>
    </dgm:pt>
    <dgm:pt modelId="{58521A47-A077-470E-98AC-83F7214C548F}">
      <dgm:prSet phldrT="[Текст]" custT="1"/>
      <dgm:spPr/>
      <dgm:t>
        <a:bodyPr/>
        <a:lstStyle/>
        <a:p>
          <a:r>
            <a:rPr lang="ru-RU" sz="2100" b="1" dirty="0">
              <a:latin typeface="Verdana" pitchFamily="34" charset="0"/>
              <a:ea typeface="Verdana" pitchFamily="34" charset="0"/>
              <a:cs typeface="Verdana" pitchFamily="34" charset="0"/>
            </a:rPr>
            <a:t>Оплата электроэнергии, транспорта</a:t>
          </a:r>
        </a:p>
      </dgm:t>
    </dgm:pt>
    <dgm:pt modelId="{61E2D853-3D83-4681-A736-511D158F91EB}" type="parTrans" cxnId="{13B8B001-9DF0-4603-BB4E-AFB91AF008F3}">
      <dgm:prSet/>
      <dgm:spPr/>
      <dgm:t>
        <a:bodyPr/>
        <a:lstStyle/>
        <a:p>
          <a:endParaRPr lang="ru-RU"/>
        </a:p>
      </dgm:t>
    </dgm:pt>
    <dgm:pt modelId="{4D784C24-575C-42B5-AB0F-7383A7486E0C}" type="sibTrans" cxnId="{13B8B001-9DF0-4603-BB4E-AFB91AF008F3}">
      <dgm:prSet/>
      <dgm:spPr/>
      <dgm:t>
        <a:bodyPr/>
        <a:lstStyle/>
        <a:p>
          <a:endParaRPr lang="ru-RU"/>
        </a:p>
      </dgm:t>
    </dgm:pt>
    <dgm:pt modelId="{F13AE28D-C04C-4F86-A2D1-7E75356E8153}">
      <dgm:prSet phldrT="[Текст]"/>
      <dgm:spPr/>
      <dgm:t>
        <a:bodyPr/>
        <a:lstStyle/>
        <a:p>
          <a:endParaRPr lang="ru-RU" sz="2000" dirty="0"/>
        </a:p>
      </dgm:t>
    </dgm:pt>
    <dgm:pt modelId="{A02AAE7B-1B52-4E03-9C29-1D1264DA65EA}" type="parTrans" cxnId="{0D56C5B3-D81E-43B8-A146-01DC82BD94D6}">
      <dgm:prSet/>
      <dgm:spPr/>
      <dgm:t>
        <a:bodyPr/>
        <a:lstStyle/>
        <a:p>
          <a:endParaRPr lang="ru-RU"/>
        </a:p>
      </dgm:t>
    </dgm:pt>
    <dgm:pt modelId="{8C1613E6-68A2-4423-BC3E-3BAA561AB43D}" type="sibTrans" cxnId="{0D56C5B3-D81E-43B8-A146-01DC82BD94D6}">
      <dgm:prSet/>
      <dgm:spPr/>
      <dgm:t>
        <a:bodyPr/>
        <a:lstStyle/>
        <a:p>
          <a:endParaRPr lang="ru-RU"/>
        </a:p>
      </dgm:t>
    </dgm:pt>
    <dgm:pt modelId="{F3EECEFA-C43F-4FB5-9CCF-EDDBA2399AA3}">
      <dgm:prSet phldrT="[Текст]" custT="1"/>
      <dgm:spPr/>
      <dgm:t>
        <a:bodyPr/>
        <a:lstStyle/>
        <a:p>
          <a:r>
            <a:rPr lang="ru-RU" sz="2100" b="1" dirty="0">
              <a:latin typeface="Verdana" pitchFamily="34" charset="0"/>
              <a:ea typeface="Verdana" pitchFamily="34" charset="0"/>
              <a:cs typeface="Verdana" pitchFamily="34" charset="0"/>
            </a:rPr>
            <a:t>НДС, налог на прибыль</a:t>
          </a:r>
        </a:p>
      </dgm:t>
    </dgm:pt>
    <dgm:pt modelId="{54B24F3D-BBDA-411A-BA4E-F09ACC6D8D4D}" type="parTrans" cxnId="{84A09490-5CEE-4927-9D44-353F8D50DBE6}">
      <dgm:prSet/>
      <dgm:spPr/>
      <dgm:t>
        <a:bodyPr/>
        <a:lstStyle/>
        <a:p>
          <a:endParaRPr lang="ru-RU"/>
        </a:p>
      </dgm:t>
    </dgm:pt>
    <dgm:pt modelId="{5EF2CBAB-D853-48BC-A05B-801EE5E4F1AD}" type="sibTrans" cxnId="{84A09490-5CEE-4927-9D44-353F8D50DBE6}">
      <dgm:prSet/>
      <dgm:spPr/>
      <dgm:t>
        <a:bodyPr/>
        <a:lstStyle/>
        <a:p>
          <a:endParaRPr lang="ru-RU"/>
        </a:p>
      </dgm:t>
    </dgm:pt>
    <dgm:pt modelId="{6069D059-C76E-47A2-83B9-E8FA1D6F88E4}">
      <dgm:prSet phldrT="[Текст]"/>
      <dgm:spPr/>
      <dgm:t>
        <a:bodyPr/>
        <a:lstStyle/>
        <a:p>
          <a:r>
            <a:rPr lang="ru-RU" b="1" dirty="0">
              <a:latin typeface="Verdana" pitchFamily="34" charset="0"/>
              <a:ea typeface="Verdana" pitchFamily="34" charset="0"/>
              <a:cs typeface="Verdana" pitchFamily="34" charset="0"/>
            </a:rPr>
            <a:t>Страховые взносы</a:t>
          </a:r>
        </a:p>
      </dgm:t>
    </dgm:pt>
    <dgm:pt modelId="{EE7B5794-2973-451D-BB95-AB397D050131}" type="parTrans" cxnId="{EE73F961-7518-4684-848E-61ACE1575E1E}">
      <dgm:prSet/>
      <dgm:spPr/>
    </dgm:pt>
    <dgm:pt modelId="{989E1714-F90F-4465-9051-C9AB68E9876E}" type="sibTrans" cxnId="{EE73F961-7518-4684-848E-61ACE1575E1E}">
      <dgm:prSet/>
      <dgm:spPr/>
    </dgm:pt>
    <dgm:pt modelId="{6B9FB34E-7929-4C14-85FA-264D0D6C6022}" type="pres">
      <dgm:prSet presAssocID="{E3EEB092-7B4A-4E13-B976-41373AAF5EDD}" presName="linearFlow" presStyleCnt="0">
        <dgm:presLayoutVars>
          <dgm:dir/>
          <dgm:animLvl val="lvl"/>
          <dgm:resizeHandles/>
        </dgm:presLayoutVars>
      </dgm:prSet>
      <dgm:spPr/>
    </dgm:pt>
    <dgm:pt modelId="{E10A4B0D-ACF2-47AB-83CD-4714B75CF2DF}" type="pres">
      <dgm:prSet presAssocID="{A0C5E573-F615-4E30-8328-2A13A7829EBB}" presName="compositeNode" presStyleCnt="0">
        <dgm:presLayoutVars>
          <dgm:bulletEnabled val="1"/>
        </dgm:presLayoutVars>
      </dgm:prSet>
      <dgm:spPr/>
    </dgm:pt>
    <dgm:pt modelId="{0ADB6A9C-5DB5-4C9C-93C8-4EE1E68CE41D}" type="pres">
      <dgm:prSet presAssocID="{A0C5E573-F615-4E30-8328-2A13A7829EBB}" presName="image" presStyleLbl="fgImgPlace1" presStyleIdx="0" presStyleCnt="2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98F02B32-2D02-41A7-8E42-B80DA5BAE5AE}" type="pres">
      <dgm:prSet presAssocID="{A0C5E573-F615-4E30-8328-2A13A7829EBB}" presName="childNode" presStyleLbl="node1" presStyleIdx="0" presStyleCnt="2">
        <dgm:presLayoutVars>
          <dgm:bulletEnabled val="1"/>
        </dgm:presLayoutVars>
      </dgm:prSet>
      <dgm:spPr/>
    </dgm:pt>
    <dgm:pt modelId="{887E9987-7EE0-4FDD-B2C8-783DC3EC2AC8}" type="pres">
      <dgm:prSet presAssocID="{A0C5E573-F615-4E30-8328-2A13A7829EBB}" presName="parentNode" presStyleLbl="revTx" presStyleIdx="0" presStyleCnt="2">
        <dgm:presLayoutVars>
          <dgm:chMax val="0"/>
          <dgm:bulletEnabled val="1"/>
        </dgm:presLayoutVars>
      </dgm:prSet>
      <dgm:spPr/>
    </dgm:pt>
    <dgm:pt modelId="{C639B741-54ED-43BA-90CA-5129CC069A6C}" type="pres">
      <dgm:prSet presAssocID="{6082BE7F-996B-4796-A0EB-D161E4DE5D67}" presName="sibTrans" presStyleCnt="0"/>
      <dgm:spPr/>
    </dgm:pt>
    <dgm:pt modelId="{D46DCDAF-12B8-4300-A4A7-3101367E2080}" type="pres">
      <dgm:prSet presAssocID="{EF281F6D-A3D5-43C3-9B41-17B07C533C11}" presName="compositeNode" presStyleCnt="0">
        <dgm:presLayoutVars>
          <dgm:bulletEnabled val="1"/>
        </dgm:presLayoutVars>
      </dgm:prSet>
      <dgm:spPr/>
    </dgm:pt>
    <dgm:pt modelId="{B09152CE-0BEF-477B-AD70-CDC5C5CA89C2}" type="pres">
      <dgm:prSet presAssocID="{EF281F6D-A3D5-43C3-9B41-17B07C533C11}" presName="image" presStyleLbl="fgImgPlace1" presStyleIdx="1" presStyleCnt="2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623EC536-EE34-4D7B-A84B-C8691235B51A}" type="pres">
      <dgm:prSet presAssocID="{EF281F6D-A3D5-43C3-9B41-17B07C533C11}" presName="childNode" presStyleLbl="node1" presStyleIdx="1" presStyleCnt="2">
        <dgm:presLayoutVars>
          <dgm:bulletEnabled val="1"/>
        </dgm:presLayoutVars>
      </dgm:prSet>
      <dgm:spPr/>
    </dgm:pt>
    <dgm:pt modelId="{5EF1B2A4-C7E2-415D-A0E9-83E71EA60AAA}" type="pres">
      <dgm:prSet presAssocID="{EF281F6D-A3D5-43C3-9B41-17B07C533C11}" presName="parentNode" presStyleLbl="revTx" presStyleIdx="1" presStyleCnt="2">
        <dgm:presLayoutVars>
          <dgm:chMax val="0"/>
          <dgm:bulletEnabled val="1"/>
        </dgm:presLayoutVars>
      </dgm:prSet>
      <dgm:spPr/>
    </dgm:pt>
  </dgm:ptLst>
  <dgm:cxnLst>
    <dgm:cxn modelId="{13B8B001-9DF0-4603-BB4E-AFB91AF008F3}" srcId="{EF281F6D-A3D5-43C3-9B41-17B07C533C11}" destId="{58521A47-A077-470E-98AC-83F7214C548F}" srcOrd="3" destOrd="0" parTransId="{61E2D853-3D83-4681-A736-511D158F91EB}" sibTransId="{4D784C24-575C-42B5-AB0F-7383A7486E0C}"/>
    <dgm:cxn modelId="{E1281B12-BE84-4A17-9D88-B93605D29B70}" type="presOf" srcId="{58521A47-A077-470E-98AC-83F7214C548F}" destId="{623EC536-EE34-4D7B-A84B-C8691235B51A}" srcOrd="0" destOrd="3" presId="urn:microsoft.com/office/officeart/2005/8/layout/hList2#1"/>
    <dgm:cxn modelId="{BDF0E72A-9788-43BE-A7A4-718F9ED9B1DF}" type="presOf" srcId="{A0C5E573-F615-4E30-8328-2A13A7829EBB}" destId="{887E9987-7EE0-4FDD-B2C8-783DC3EC2AC8}" srcOrd="0" destOrd="0" presId="urn:microsoft.com/office/officeart/2005/8/layout/hList2#1"/>
    <dgm:cxn modelId="{34B4D832-BA7B-45BE-81A3-3ED58B344FBE}" srcId="{A0C5E573-F615-4E30-8328-2A13A7829EBB}" destId="{506F784C-160C-45E5-AF84-E22B3AC977A0}" srcOrd="1" destOrd="0" parTransId="{6CBE03F8-43ED-4281-8D96-59CA2DD73C04}" sibTransId="{BE9F7064-F2B4-475C-BFBB-F6A24831F4A7}"/>
    <dgm:cxn modelId="{D022C25B-C0CA-4F9A-956A-55AF4AB1844F}" srcId="{A0C5E573-F615-4E30-8328-2A13A7829EBB}" destId="{E47E4A19-A66B-4AE6-AE58-DF88EDFB5D14}" srcOrd="2" destOrd="0" parTransId="{393933AC-A494-441F-A72A-E710784A80E7}" sibTransId="{34441E91-6197-40E7-864F-3DFC26A5AC73}"/>
    <dgm:cxn modelId="{EE73F961-7518-4684-848E-61ACE1575E1E}" srcId="{A0C5E573-F615-4E30-8328-2A13A7829EBB}" destId="{6069D059-C76E-47A2-83B9-E8FA1D6F88E4}" srcOrd="5" destOrd="0" parTransId="{EE7B5794-2973-451D-BB95-AB397D050131}" sibTransId="{989E1714-F90F-4465-9051-C9AB68E9876E}"/>
    <dgm:cxn modelId="{9BD9384D-EED8-4906-AA2D-771CC2A6F17B}" srcId="{EF281F6D-A3D5-43C3-9B41-17B07C533C11}" destId="{92422C00-E118-4B94-A053-CBC3A8DD150A}" srcOrd="2" destOrd="0" parTransId="{497A40D9-8D7F-4EE7-BF36-495C8EF963E7}" sibTransId="{88C292C6-DE26-465A-9E46-A21C949D7A03}"/>
    <dgm:cxn modelId="{9F8DD96F-769A-4193-9633-9F1B23EEE166}" srcId="{A0C5E573-F615-4E30-8328-2A13A7829EBB}" destId="{44754FB6-3140-4F4E-8560-338B26CCEBEA}" srcOrd="3" destOrd="0" parTransId="{65B2CA19-5001-4628-BBF8-261A7FDC7A1A}" sibTransId="{0C06AB65-78FF-478E-A116-EC5F337568BD}"/>
    <dgm:cxn modelId="{B1357452-B724-46C4-AF10-DFF87380FC15}" type="presOf" srcId="{506F784C-160C-45E5-AF84-E22B3AC977A0}" destId="{98F02B32-2D02-41A7-8E42-B80DA5BAE5AE}" srcOrd="0" destOrd="1" presId="urn:microsoft.com/office/officeart/2005/8/layout/hList2#1"/>
    <dgm:cxn modelId="{ED25B684-6151-4DCC-9DE4-505C3C8F57E0}" srcId="{A0C5E573-F615-4E30-8328-2A13A7829EBB}" destId="{D19BEE83-7283-4C31-88F9-9910314D92B3}" srcOrd="0" destOrd="0" parTransId="{5B623A7E-DFBB-46DA-A40A-9DDE84B12D10}" sibTransId="{688768D1-0DBC-4539-AD68-33B4919BC0C9}"/>
    <dgm:cxn modelId="{B0B62487-A747-41B8-9512-4173A245EB44}" type="presOf" srcId="{44754FB6-3140-4F4E-8560-338B26CCEBEA}" destId="{98F02B32-2D02-41A7-8E42-B80DA5BAE5AE}" srcOrd="0" destOrd="3" presId="urn:microsoft.com/office/officeart/2005/8/layout/hList2#1"/>
    <dgm:cxn modelId="{9DAD878D-4434-4C2E-B166-EEA94092C5DC}" type="presOf" srcId="{D19BEE83-7283-4C31-88F9-9910314D92B3}" destId="{98F02B32-2D02-41A7-8E42-B80DA5BAE5AE}" srcOrd="0" destOrd="0" presId="urn:microsoft.com/office/officeart/2005/8/layout/hList2#1"/>
    <dgm:cxn modelId="{449B768F-E45F-44D3-8587-C15BFF2042AE}" srcId="{A0C5E573-F615-4E30-8328-2A13A7829EBB}" destId="{1E3A4ECE-54BE-46FB-9A3B-CE47F49BFF99}" srcOrd="4" destOrd="0" parTransId="{01B60E48-8D2D-4E7A-83C0-A9BF51230FE1}" sibTransId="{01183A76-02F1-42C6-BBED-AEDA98AA6AFB}"/>
    <dgm:cxn modelId="{84A09490-5CEE-4927-9D44-353F8D50DBE6}" srcId="{EF281F6D-A3D5-43C3-9B41-17B07C533C11}" destId="{F3EECEFA-C43F-4FB5-9CCF-EDDBA2399AA3}" srcOrd="4" destOrd="0" parTransId="{54B24F3D-BBDA-411A-BA4E-F09ACC6D8D4D}" sibTransId="{5EF2CBAB-D853-48BC-A05B-801EE5E4F1AD}"/>
    <dgm:cxn modelId="{8C440A97-CBC1-491C-9857-E63C7C1A2240}" type="presOf" srcId="{92422C00-E118-4B94-A053-CBC3A8DD150A}" destId="{623EC536-EE34-4D7B-A84B-C8691235B51A}" srcOrd="0" destOrd="2" presId="urn:microsoft.com/office/officeart/2005/8/layout/hList2#1"/>
    <dgm:cxn modelId="{9798B798-F3D3-4A42-8DCF-2751AA7E9F94}" type="presOf" srcId="{E3EEB092-7B4A-4E13-B976-41373AAF5EDD}" destId="{6B9FB34E-7929-4C14-85FA-264D0D6C6022}" srcOrd="0" destOrd="0" presId="urn:microsoft.com/office/officeart/2005/8/layout/hList2#1"/>
    <dgm:cxn modelId="{8B53959A-BBE0-42BF-ACCD-02D6B732A2F6}" type="presOf" srcId="{F13AE28D-C04C-4F86-A2D1-7E75356E8153}" destId="{623EC536-EE34-4D7B-A84B-C8691235B51A}" srcOrd="0" destOrd="0" presId="urn:microsoft.com/office/officeart/2005/8/layout/hList2#1"/>
    <dgm:cxn modelId="{669AEBA7-A781-4E67-985D-B4FCEA6886EF}" type="presOf" srcId="{EF281F6D-A3D5-43C3-9B41-17B07C533C11}" destId="{5EF1B2A4-C7E2-415D-A0E9-83E71EA60AAA}" srcOrd="0" destOrd="0" presId="urn:microsoft.com/office/officeart/2005/8/layout/hList2#1"/>
    <dgm:cxn modelId="{B7B832AB-0FF1-4FBF-821A-7954969C9D76}" type="presOf" srcId="{6069D059-C76E-47A2-83B9-E8FA1D6F88E4}" destId="{98F02B32-2D02-41A7-8E42-B80DA5BAE5AE}" srcOrd="0" destOrd="5" presId="urn:microsoft.com/office/officeart/2005/8/layout/hList2#1"/>
    <dgm:cxn modelId="{0D56C5B3-D81E-43B8-A146-01DC82BD94D6}" srcId="{EF281F6D-A3D5-43C3-9B41-17B07C533C11}" destId="{F13AE28D-C04C-4F86-A2D1-7E75356E8153}" srcOrd="0" destOrd="0" parTransId="{A02AAE7B-1B52-4E03-9C29-1D1264DA65EA}" sibTransId="{8C1613E6-68A2-4423-BC3E-3BAA561AB43D}"/>
    <dgm:cxn modelId="{BE8985B4-581A-45B2-B395-B41C1A1185CE}" srcId="{E3EEB092-7B4A-4E13-B976-41373AAF5EDD}" destId="{EF281F6D-A3D5-43C3-9B41-17B07C533C11}" srcOrd="1" destOrd="0" parTransId="{9E472BEE-B392-403C-A54F-2DD72508BEAD}" sibTransId="{98AF9E1C-305E-4F78-8E68-70F49D11B4E0}"/>
    <dgm:cxn modelId="{577AACB7-9AFF-49C4-9271-D2C6B478C45E}" srcId="{EF281F6D-A3D5-43C3-9B41-17B07C533C11}" destId="{DD653332-D95C-498A-9087-EFD2DA5981EC}" srcOrd="1" destOrd="0" parTransId="{2A611523-E29F-4390-9537-9B980B72A00E}" sibTransId="{328E2C41-FA01-4A90-81BE-FAB9FA53D4A4}"/>
    <dgm:cxn modelId="{F7455CC3-D27F-4D71-92ED-AE6E09F341B2}" srcId="{E3EEB092-7B4A-4E13-B976-41373AAF5EDD}" destId="{A0C5E573-F615-4E30-8328-2A13A7829EBB}" srcOrd="0" destOrd="0" parTransId="{06960647-BCB2-4A36-A607-DCACABEE5DD4}" sibTransId="{6082BE7F-996B-4796-A0EB-D161E4DE5D67}"/>
    <dgm:cxn modelId="{68B7BBCC-A872-419C-9C66-B76A70F28C17}" type="presOf" srcId="{DD653332-D95C-498A-9087-EFD2DA5981EC}" destId="{623EC536-EE34-4D7B-A84B-C8691235B51A}" srcOrd="0" destOrd="1" presId="urn:microsoft.com/office/officeart/2005/8/layout/hList2#1"/>
    <dgm:cxn modelId="{C24241D4-CC25-48E5-B131-BFB5572E16CC}" type="presOf" srcId="{F3EECEFA-C43F-4FB5-9CCF-EDDBA2399AA3}" destId="{623EC536-EE34-4D7B-A84B-C8691235B51A}" srcOrd="0" destOrd="4" presId="urn:microsoft.com/office/officeart/2005/8/layout/hList2#1"/>
    <dgm:cxn modelId="{E4226CD9-A973-4F6B-BF01-EA47655AFB5F}" type="presOf" srcId="{E47E4A19-A66B-4AE6-AE58-DF88EDFB5D14}" destId="{98F02B32-2D02-41A7-8E42-B80DA5BAE5AE}" srcOrd="0" destOrd="2" presId="urn:microsoft.com/office/officeart/2005/8/layout/hList2#1"/>
    <dgm:cxn modelId="{9AC48CF8-96AB-4331-BB24-95945054C98C}" type="presOf" srcId="{1E3A4ECE-54BE-46FB-9A3B-CE47F49BFF99}" destId="{98F02B32-2D02-41A7-8E42-B80DA5BAE5AE}" srcOrd="0" destOrd="4" presId="urn:microsoft.com/office/officeart/2005/8/layout/hList2#1"/>
    <dgm:cxn modelId="{E303F208-41D4-48E7-82C5-AB3F1EF33BEB}" type="presParOf" srcId="{6B9FB34E-7929-4C14-85FA-264D0D6C6022}" destId="{E10A4B0D-ACF2-47AB-83CD-4714B75CF2DF}" srcOrd="0" destOrd="0" presId="urn:microsoft.com/office/officeart/2005/8/layout/hList2#1"/>
    <dgm:cxn modelId="{7A8155F4-349C-4E24-BA89-1C7E22FD37F3}" type="presParOf" srcId="{E10A4B0D-ACF2-47AB-83CD-4714B75CF2DF}" destId="{0ADB6A9C-5DB5-4C9C-93C8-4EE1E68CE41D}" srcOrd="0" destOrd="0" presId="urn:microsoft.com/office/officeart/2005/8/layout/hList2#1"/>
    <dgm:cxn modelId="{91D8B679-BFF0-4BE4-9C3D-7F1D9B7C4076}" type="presParOf" srcId="{E10A4B0D-ACF2-47AB-83CD-4714B75CF2DF}" destId="{98F02B32-2D02-41A7-8E42-B80DA5BAE5AE}" srcOrd="1" destOrd="0" presId="urn:microsoft.com/office/officeart/2005/8/layout/hList2#1"/>
    <dgm:cxn modelId="{2CE62A92-EF3B-4D22-9A82-7B372D2FD978}" type="presParOf" srcId="{E10A4B0D-ACF2-47AB-83CD-4714B75CF2DF}" destId="{887E9987-7EE0-4FDD-B2C8-783DC3EC2AC8}" srcOrd="2" destOrd="0" presId="urn:microsoft.com/office/officeart/2005/8/layout/hList2#1"/>
    <dgm:cxn modelId="{F42E7F27-A750-495C-BC2A-966601B4B428}" type="presParOf" srcId="{6B9FB34E-7929-4C14-85FA-264D0D6C6022}" destId="{C639B741-54ED-43BA-90CA-5129CC069A6C}" srcOrd="1" destOrd="0" presId="urn:microsoft.com/office/officeart/2005/8/layout/hList2#1"/>
    <dgm:cxn modelId="{0B3C2A37-D72C-4294-9D0F-A2607F3D0F89}" type="presParOf" srcId="{6B9FB34E-7929-4C14-85FA-264D0D6C6022}" destId="{D46DCDAF-12B8-4300-A4A7-3101367E2080}" srcOrd="2" destOrd="0" presId="urn:microsoft.com/office/officeart/2005/8/layout/hList2#1"/>
    <dgm:cxn modelId="{7751ADD2-79C3-4413-BC47-7D854FC371E0}" type="presParOf" srcId="{D46DCDAF-12B8-4300-A4A7-3101367E2080}" destId="{B09152CE-0BEF-477B-AD70-CDC5C5CA89C2}" srcOrd="0" destOrd="0" presId="urn:microsoft.com/office/officeart/2005/8/layout/hList2#1"/>
    <dgm:cxn modelId="{FC0A1170-A03E-4348-B2CA-ECF30BD3D241}" type="presParOf" srcId="{D46DCDAF-12B8-4300-A4A7-3101367E2080}" destId="{623EC536-EE34-4D7B-A84B-C8691235B51A}" srcOrd="1" destOrd="0" presId="urn:microsoft.com/office/officeart/2005/8/layout/hList2#1"/>
    <dgm:cxn modelId="{A0DD24F1-E930-44B8-89E7-1E4A0C87D921}" type="presParOf" srcId="{D46DCDAF-12B8-4300-A4A7-3101367E2080}" destId="{5EF1B2A4-C7E2-415D-A0E9-83E71EA60AAA}" srcOrd="2" destOrd="0" presId="urn:microsoft.com/office/officeart/2005/8/layout/hList2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E9987-7EE0-4FDD-B2C8-783DC3EC2AC8}">
      <dsp:nvSpPr>
        <dsp:cNvPr id="0" name=""/>
        <dsp:cNvSpPr/>
      </dsp:nvSpPr>
      <dsp:spPr>
        <a:xfrm rot="16200000">
          <a:off x="-2067442" y="3223804"/>
          <a:ext cx="4871275" cy="632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57785" bIns="0" numCol="1" spcCol="1270" anchor="t" anchorCtr="0">
          <a:noAutofit/>
        </a:bodyPr>
        <a:lstStyle/>
        <a:p>
          <a:pPr marL="0" lvl="0" indent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FC</a:t>
          </a:r>
          <a:endParaRPr lang="ru-RU" sz="4600" kern="1200" dirty="0"/>
        </a:p>
      </dsp:txBody>
      <dsp:txXfrm>
        <a:off x="-2067442" y="3223804"/>
        <a:ext cx="4871275" cy="632449"/>
      </dsp:txXfrm>
    </dsp:sp>
    <dsp:sp modelId="{98F02B32-2D02-41A7-8E42-B80DA5BAE5AE}">
      <dsp:nvSpPr>
        <dsp:cNvPr id="0" name=""/>
        <dsp:cNvSpPr/>
      </dsp:nvSpPr>
      <dsp:spPr>
        <a:xfrm>
          <a:off x="684419" y="1104391"/>
          <a:ext cx="3150267" cy="48712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2024" tIns="557785" rIns="192024" bIns="192024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>
              <a:latin typeface="Verdana" pitchFamily="34" charset="0"/>
              <a:ea typeface="Verdana" pitchFamily="34" charset="0"/>
              <a:cs typeface="Verdana" pitchFamily="34" charset="0"/>
            </a:rPr>
            <a:t>Заработная плата управляющих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>
              <a:latin typeface="Verdana" pitchFamily="34" charset="0"/>
              <a:ea typeface="Verdana" pitchFamily="34" charset="0"/>
              <a:cs typeface="Verdana" pitchFamily="34" charset="0"/>
            </a:rPr>
            <a:t>Оплата интернета, аренды, охраны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>
              <a:latin typeface="Verdana" pitchFamily="34" charset="0"/>
              <a:ea typeface="Verdana" pitchFamily="34" charset="0"/>
              <a:cs typeface="Verdana" pitchFamily="34" charset="0"/>
            </a:rPr>
            <a:t>Амортизация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>
              <a:latin typeface="Verdana" pitchFamily="34" charset="0"/>
              <a:ea typeface="Verdana" pitchFamily="34" charset="0"/>
              <a:cs typeface="Verdana" pitchFamily="34" charset="0"/>
            </a:rPr>
            <a:t>Проценты по кредитам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>
              <a:latin typeface="Verdana" pitchFamily="34" charset="0"/>
              <a:ea typeface="Verdana" pitchFamily="34" charset="0"/>
              <a:cs typeface="Verdana" pitchFamily="34" charset="0"/>
            </a:rPr>
            <a:t>Страховые взносы</a:t>
          </a:r>
        </a:p>
      </dsp:txBody>
      <dsp:txXfrm>
        <a:off x="684419" y="1104391"/>
        <a:ext cx="3150267" cy="4871275"/>
      </dsp:txXfrm>
    </dsp:sp>
    <dsp:sp modelId="{0ADB6A9C-5DB5-4C9C-93C8-4EE1E68CE41D}">
      <dsp:nvSpPr>
        <dsp:cNvPr id="0" name=""/>
        <dsp:cNvSpPr/>
      </dsp:nvSpPr>
      <dsp:spPr>
        <a:xfrm>
          <a:off x="51970" y="269558"/>
          <a:ext cx="1264898" cy="1264898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EF1B2A4-C7E2-415D-A0E9-83E71EA60AAA}">
      <dsp:nvSpPr>
        <dsp:cNvPr id="0" name=""/>
        <dsp:cNvSpPr/>
      </dsp:nvSpPr>
      <dsp:spPr>
        <a:xfrm rot="16200000">
          <a:off x="2504099" y="3223804"/>
          <a:ext cx="4871275" cy="6324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57785" bIns="0" numCol="1" spcCol="1270" anchor="t" anchorCtr="0">
          <a:noAutofit/>
        </a:bodyPr>
        <a:lstStyle/>
        <a:p>
          <a:pPr marL="0" lvl="0" indent="0" algn="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600" kern="1200" dirty="0"/>
            <a:t>VC</a:t>
          </a:r>
          <a:endParaRPr lang="ru-RU" sz="4600" kern="1200" dirty="0"/>
        </a:p>
      </dsp:txBody>
      <dsp:txXfrm>
        <a:off x="2504099" y="3223804"/>
        <a:ext cx="4871275" cy="632449"/>
      </dsp:txXfrm>
    </dsp:sp>
    <dsp:sp modelId="{623EC536-EE34-4D7B-A84B-C8691235B51A}">
      <dsp:nvSpPr>
        <dsp:cNvPr id="0" name=""/>
        <dsp:cNvSpPr/>
      </dsp:nvSpPr>
      <dsp:spPr>
        <a:xfrm>
          <a:off x="5255962" y="1104391"/>
          <a:ext cx="3150267" cy="487127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35000"/>
                <a:satMod val="260000"/>
              </a:schemeClr>
            </a:gs>
            <a:gs pos="30000">
              <a:schemeClr val="accent1">
                <a:hueOff val="0"/>
                <a:satOff val="0"/>
                <a:lumOff val="0"/>
                <a:alphaOff val="0"/>
                <a:tint val="38000"/>
                <a:satMod val="260000"/>
              </a:schemeClr>
            </a:gs>
            <a:gs pos="75000">
              <a:schemeClr val="accent1">
                <a:hueOff val="0"/>
                <a:satOff val="0"/>
                <a:lumOff val="0"/>
                <a:alphaOff val="0"/>
                <a:tint val="55000"/>
                <a:satMod val="25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ln>
          <a:noFill/>
        </a:ln>
        <a:effectLst>
          <a:outerShdw blurRad="50800" dist="25000" dir="5400000" rotWithShape="0">
            <a:srgbClr val="000000">
              <a:alpha val="40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9352" tIns="557785" rIns="149352" bIns="14935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ru-RU" sz="20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>
              <a:latin typeface="Verdana" pitchFamily="34" charset="0"/>
              <a:ea typeface="Verdana" pitchFamily="34" charset="0"/>
              <a:cs typeface="Verdana" pitchFamily="34" charset="0"/>
            </a:rPr>
            <a:t>Заработная плата работников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>
              <a:latin typeface="Verdana" pitchFamily="34" charset="0"/>
              <a:ea typeface="Verdana" pitchFamily="34" charset="0"/>
              <a:cs typeface="Verdana" pitchFamily="34" charset="0"/>
            </a:rPr>
            <a:t>Оплата сырья, материалов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>
              <a:latin typeface="Verdana" pitchFamily="34" charset="0"/>
              <a:ea typeface="Verdana" pitchFamily="34" charset="0"/>
              <a:cs typeface="Verdana" pitchFamily="34" charset="0"/>
            </a:rPr>
            <a:t>Оплата электроэнергии, транспорта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2100" b="1" kern="1200" dirty="0">
              <a:latin typeface="Verdana" pitchFamily="34" charset="0"/>
              <a:ea typeface="Verdana" pitchFamily="34" charset="0"/>
              <a:cs typeface="Verdana" pitchFamily="34" charset="0"/>
            </a:rPr>
            <a:t>НДС, налог на прибыль</a:t>
          </a:r>
        </a:p>
      </dsp:txBody>
      <dsp:txXfrm>
        <a:off x="5255962" y="1104391"/>
        <a:ext cx="3150267" cy="4871275"/>
      </dsp:txXfrm>
    </dsp:sp>
    <dsp:sp modelId="{B09152CE-0BEF-477B-AD70-CDC5C5CA89C2}">
      <dsp:nvSpPr>
        <dsp:cNvPr id="0" name=""/>
        <dsp:cNvSpPr/>
      </dsp:nvSpPr>
      <dsp:spPr>
        <a:xfrm>
          <a:off x="4623513" y="269558"/>
          <a:ext cx="1264898" cy="1264898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rgbClr val="000000">
              <a:alpha val="40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#1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8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wmf"/><Relationship Id="rId1" Type="http://schemas.openxmlformats.org/officeDocument/2006/relationships/image" Target="../media/image106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wmf"/><Relationship Id="rId1" Type="http://schemas.openxmlformats.org/officeDocument/2006/relationships/image" Target="../media/image73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862AAE0-088B-40FA-B15D-417C88634101}" type="datetimeFigureOut">
              <a:rPr lang="ru-RU"/>
              <a:pPr>
                <a:defRPr/>
              </a:pPr>
              <a:t>17.09.2020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286347B2-B771-418B-9C12-D4062B2B1CF5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42295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180013" y="0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857500" y="514350"/>
            <a:ext cx="3429000" cy="2571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3257550"/>
            <a:ext cx="7315200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noProof="0"/>
              <a:t>Образец текста</a:t>
            </a:r>
          </a:p>
          <a:p>
            <a:pPr lvl="1"/>
            <a:r>
              <a:rPr lang="ru-RU" noProof="0"/>
              <a:t>Второй уровень</a:t>
            </a:r>
          </a:p>
          <a:p>
            <a:pPr lvl="2"/>
            <a:r>
              <a:rPr lang="ru-RU" noProof="0"/>
              <a:t>Третий уровень</a:t>
            </a:r>
          </a:p>
          <a:p>
            <a:pPr lvl="3"/>
            <a:r>
              <a:rPr lang="ru-RU" noProof="0"/>
              <a:t>Четвертый уровень</a:t>
            </a:r>
          </a:p>
          <a:p>
            <a:pPr lvl="4"/>
            <a:r>
              <a:rPr lang="ru-RU" noProof="0"/>
              <a:t>Пятый уровень</a:t>
            </a:r>
          </a:p>
        </p:txBody>
      </p:sp>
      <p:sp>
        <p:nvSpPr>
          <p:cNvPr id="645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45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180013" y="6513513"/>
            <a:ext cx="39624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chemeClr val="tx1"/>
                </a:solidFill>
                <a:cs typeface="+mn-cs"/>
              </a:defRPr>
            </a:lvl1pPr>
          </a:lstStyle>
          <a:p>
            <a:pPr>
              <a:defRPr/>
            </a:pPr>
            <a:fld id="{472BEEBF-3EA4-4863-852C-37F5C7000F58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317867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Образ слайда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18434" name="Заметки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be-BY"/>
          </a:p>
        </p:txBody>
      </p:sp>
      <p:sp>
        <p:nvSpPr>
          <p:cNvPr id="18435" name="Номер слайда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83DB3E-42F8-489E-B272-849039645212}" type="slidenum">
              <a:rPr lang="ru-RU" smtClean="0">
                <a:cs typeface="Arial" charset="0"/>
              </a:rPr>
              <a:pPr/>
              <a:t>1</a:t>
            </a:fld>
            <a:endParaRPr lang="ru-RU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016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4C117-37EC-426B-996E-44134C9AD86F}" type="slidenum">
              <a:rPr lang="ru-RU" smtClean="0"/>
              <a:pPr/>
              <a:t>19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8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C94F3AD-07A5-4103-A058-A0E89D771EE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6" name="Нижний колонтитул 9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3686AA-65E6-488B-9848-8266E55F668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be-BY"/>
          </a:p>
        </p:txBody>
      </p:sp>
      <p:sp>
        <p:nvSpPr>
          <p:cNvPr id="3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C9044F-4A5A-4347-8ABC-A19CB42833C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be-BY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600200"/>
            <a:ext cx="74676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be-BY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CB3DD6-CCE9-4F4F-803C-892E8BE8D41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5" name="Прямоугольник 11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6" name="Прямоугольник 13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7" name="Прямоугольник 18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10" name="Прямая соединительная линия 10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1" name="Прямая соединительная линия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2" name="Прямая соединительная линия 19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3" name="Прямая соединительная линия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4" name="Прямая соединительная линия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5" name="Прямая соединительная линия 21"/>
          <p:cNvSpPr>
            <a:spLocks noChangeShapeType="1"/>
          </p:cNvSpPr>
          <p:nvPr/>
        </p:nvSpPr>
        <p:spPr bwMode="auto">
          <a:xfrm>
            <a:off x="9113838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6" name="Прямоугольник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17" name="Овал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18" name="Овал 22"/>
          <p:cNvSpPr/>
          <p:nvPr/>
        </p:nvSpPr>
        <p:spPr bwMode="auto">
          <a:xfrm>
            <a:off x="1309688" y="4867275"/>
            <a:ext cx="641350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19" name="Овал 23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20" name="Овал 25"/>
          <p:cNvSpPr/>
          <p:nvPr/>
        </p:nvSpPr>
        <p:spPr bwMode="auto">
          <a:xfrm>
            <a:off x="1663700" y="5788025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21" name="Овал 24"/>
          <p:cNvSpPr/>
          <p:nvPr/>
        </p:nvSpPr>
        <p:spPr>
          <a:xfrm>
            <a:off x="1905000" y="4495800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ru-RU"/>
              <a:t>Образец подзаголовка</a:t>
            </a:r>
            <a:endParaRPr lang="en-US"/>
          </a:p>
        </p:txBody>
      </p:sp>
      <p:sp>
        <p:nvSpPr>
          <p:cNvPr id="22" name="Дата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463" y="1174750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3" name="Нижний колонтитул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81475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4" name="Номер слайда 28"/>
          <p:cNvSpPr>
            <a:spLocks noGrp="1"/>
          </p:cNvSpPr>
          <p:nvPr>
            <p:ph type="sldNum" sz="quarter" idx="12"/>
          </p:nvPr>
        </p:nvSpPr>
        <p:spPr bwMode="auto">
          <a:xfrm>
            <a:off x="1325563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77EFA9-150A-42DA-B5DC-CB8D64283782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5" name="Прямоугольник 9"/>
          <p:cNvSpPr/>
          <p:nvPr/>
        </p:nvSpPr>
        <p:spPr bwMode="auto">
          <a:xfrm>
            <a:off x="276225" y="0"/>
            <a:ext cx="104775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6" name="Прямоугольник 10"/>
          <p:cNvSpPr/>
          <p:nvPr/>
        </p:nvSpPr>
        <p:spPr bwMode="auto">
          <a:xfrm>
            <a:off x="990600" y="0"/>
            <a:ext cx="182563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7" name="Прямоугольник 11"/>
          <p:cNvSpPr/>
          <p:nvPr/>
        </p:nvSpPr>
        <p:spPr bwMode="auto">
          <a:xfrm>
            <a:off x="1141413" y="0"/>
            <a:ext cx="230187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8" name="Прямая соединительная линия 12"/>
          <p:cNvSpPr>
            <a:spLocks noChangeShapeType="1"/>
          </p:cNvSpPr>
          <p:nvPr/>
        </p:nvSpPr>
        <p:spPr bwMode="auto">
          <a:xfrm>
            <a:off x="106363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9" name="Прямая соединительная линия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0" name="Прямая соединительная линия 14"/>
          <p:cNvSpPr>
            <a:spLocks noChangeShapeType="1"/>
          </p:cNvSpPr>
          <p:nvPr/>
        </p:nvSpPr>
        <p:spPr bwMode="auto">
          <a:xfrm>
            <a:off x="854075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1" name="Прямая соединительная линия 15"/>
          <p:cNvSpPr>
            <a:spLocks noChangeShapeType="1"/>
          </p:cNvSpPr>
          <p:nvPr/>
        </p:nvSpPr>
        <p:spPr bwMode="auto">
          <a:xfrm>
            <a:off x="172720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2" name="Прямая соединительная линия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3" name="Прямоугольник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14" name="Овал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15" name="Овал 19"/>
          <p:cNvSpPr/>
          <p:nvPr/>
        </p:nvSpPr>
        <p:spPr bwMode="auto">
          <a:xfrm>
            <a:off x="1323975" y="4867275"/>
            <a:ext cx="642938" cy="64135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16" name="Овал 20"/>
          <p:cNvSpPr/>
          <p:nvPr/>
        </p:nvSpPr>
        <p:spPr bwMode="auto">
          <a:xfrm>
            <a:off x="1090613" y="5500688"/>
            <a:ext cx="138112" cy="136525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17" name="Овал 21"/>
          <p:cNvSpPr/>
          <p:nvPr/>
        </p:nvSpPr>
        <p:spPr bwMode="auto">
          <a:xfrm>
            <a:off x="1663700" y="5791200"/>
            <a:ext cx="274638" cy="274638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18" name="Овал 22"/>
          <p:cNvSpPr/>
          <p:nvPr/>
        </p:nvSpPr>
        <p:spPr bwMode="auto">
          <a:xfrm>
            <a:off x="1879600" y="4479925"/>
            <a:ext cx="365125" cy="365125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19" name="Прямая соединительная линия 25"/>
          <p:cNvSpPr>
            <a:spLocks noChangeShapeType="1"/>
          </p:cNvSpPr>
          <p:nvPr/>
        </p:nvSpPr>
        <p:spPr bwMode="auto">
          <a:xfrm>
            <a:off x="9097963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Дата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2875" y="1169988"/>
            <a:ext cx="22860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1" name="Нижний колонтитул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076" y="4178300"/>
            <a:ext cx="3657600" cy="3841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22" name="Номер слайда 5"/>
          <p:cNvSpPr>
            <a:spLocks noGrp="1"/>
          </p:cNvSpPr>
          <p:nvPr>
            <p:ph type="sldNum" sz="quarter" idx="12"/>
          </p:nvPr>
        </p:nvSpPr>
        <p:spPr bwMode="auto">
          <a:xfrm>
            <a:off x="1339850" y="4929188"/>
            <a:ext cx="609600" cy="5175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126871-4D0A-4AA1-BAF9-76160C2E4CE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9" name="Содержимое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5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2C8D0-0965-4556-933A-6822D277F4C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1" name="Содержимое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3" name="Содержимое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Текст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8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9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F12B3-FAD4-42AB-B376-0DB909439CA7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Дата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DE72E601-DF80-4EC9-A354-B20373066DF4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5" name="Нижний колонтитул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4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F61443-D87A-4B87-BC96-36EEEC242C09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 dirty="0">
              <a:cs typeface="+mn-cs"/>
            </a:endParaRPr>
          </a:p>
        </p:txBody>
      </p:sp>
      <p:sp>
        <p:nvSpPr>
          <p:cNvPr id="6" name="Прямая соединительная линия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 dirty="0">
              <a:cs typeface="+mn-cs"/>
            </a:endParaRPr>
          </a:p>
        </p:txBody>
      </p:sp>
      <p:sp>
        <p:nvSpPr>
          <p:cNvPr id="7" name="Прямая соединительная линия 8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 dirty="0">
              <a:cs typeface="+mn-cs"/>
            </a:endParaRPr>
          </a:p>
        </p:txBody>
      </p:sp>
      <p:sp>
        <p:nvSpPr>
          <p:cNvPr id="8" name="Прямая соединительная линия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9" name="Прямоугольник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10" name="Прямая соединительная линия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1" name="Овал 13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/>
          <a:lstStyle>
            <a:lvl1pPr algn="l">
              <a:buNone/>
              <a:defRPr sz="2000" b="1" cap="small" baseline="0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8" name="Содержимое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2" name="Дата 20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21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15D642A-572D-4011-BB98-7E4DAF9495EE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4" name="Нижний колонтитул 22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ая соединительная линия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6" name="Овал 12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7" name="Прямая соединительная линия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8" name="Прямоугольник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9" name="Прямая соединительная линия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0" name="Прямая соединительная линия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 dirty="0">
              <a:cs typeface="+mn-cs"/>
            </a:endParaRPr>
          </a:p>
        </p:txBody>
      </p:sp>
      <p:sp>
        <p:nvSpPr>
          <p:cNvPr id="11" name="Прямая соединительная линия 19"/>
          <p:cNvSpPr>
            <a:spLocks noChangeShapeType="1"/>
          </p:cNvSpPr>
          <p:nvPr/>
        </p:nvSpPr>
        <p:spPr bwMode="auto">
          <a:xfrm>
            <a:off x="6192838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 dirty="0">
              <a:cs typeface="+mn-cs"/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/>
          <a:lstStyle>
            <a:lvl1pPr algn="l">
              <a:buNone/>
              <a:defRPr sz="2000" b="1"/>
            </a:lvl1pPr>
          </a:lstStyle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ru-RU" noProof="0"/>
              <a:t>Вставка рисунка</a:t>
            </a:r>
            <a:endParaRPr lang="en-US" noProof="0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spcCol="274320" rtlCol="0" fromWordArt="0" forceAA="0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Дата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13" name="Номер слайда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A3305572-1BD6-40E9-8887-CB2D259E3DEC}" type="slidenum">
              <a:rPr lang="ru-RU"/>
              <a:pPr>
                <a:defRPr/>
              </a:pPr>
              <a:t>‹#›</a:t>
            </a:fld>
            <a:endParaRPr lang="ru-RU"/>
          </a:p>
        </p:txBody>
      </p:sp>
      <p:sp>
        <p:nvSpPr>
          <p:cNvPr id="14" name="Нижний колонтитул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4" name="Дата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5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6" name="Номер слайда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0894F4-CC1C-4D1B-873E-54F818CE14AA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Прямая соединительная линия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 dirty="0">
              <a:cs typeface="+mn-cs"/>
            </a:endParaRPr>
          </a:p>
        </p:txBody>
      </p: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lang="ru-RU"/>
              <a:t>Образец заголовка</a:t>
            </a:r>
            <a:endParaRPr lang="en-US"/>
          </a:p>
        </p:txBody>
      </p:sp>
      <p:sp>
        <p:nvSpPr>
          <p:cNvPr id="1028" name="Текст 1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7467600" cy="4873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 rot="5400000">
            <a:off x="7589045" y="1081881"/>
            <a:ext cx="2011362" cy="384175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 rot="5400000">
            <a:off x="6989763" y="3736975"/>
            <a:ext cx="32004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  <a:cs typeface="+mn-cs"/>
              </a:defRPr>
            </a:lvl1pPr>
          </a:lstStyle>
          <a:p>
            <a:pPr>
              <a:defRPr/>
            </a:pPr>
            <a:endParaRPr lang="ru-RU"/>
          </a:p>
        </p:txBody>
      </p:sp>
      <p:sp>
        <p:nvSpPr>
          <p:cNvPr id="7" name="Прямая соединительная линия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9" name="Прямая соединительная линия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/>
          </a:p>
        </p:txBody>
      </p:sp>
      <p:sp>
        <p:nvSpPr>
          <p:cNvPr id="11" name="Прямая соединительная линия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defRPr/>
            </a:pPr>
            <a:endParaRPr lang="en-US" sz="4400">
              <a:cs typeface="+mn-cs"/>
            </a:endParaRPr>
          </a:p>
        </p:txBody>
      </p:sp>
      <p:sp>
        <p:nvSpPr>
          <p:cNvPr id="12" name="Овал 11"/>
          <p:cNvSpPr/>
          <p:nvPr/>
        </p:nvSpPr>
        <p:spPr>
          <a:xfrm>
            <a:off x="8156575" y="5715000"/>
            <a:ext cx="549275" cy="549275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4400" dirty="0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8129588" y="5734050"/>
            <a:ext cx="609600" cy="520700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cs typeface="+mn-cs"/>
              </a:defRPr>
            </a:lvl1pPr>
          </a:lstStyle>
          <a:p>
            <a:pPr>
              <a:defRPr/>
            </a:pPr>
            <a:fld id="{66F1B576-2C46-40ED-AA53-29586013C630}" type="slidenum">
              <a:rPr lang="ru-RU"/>
              <a:pPr>
                <a:defRPr/>
              </a:pPr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4" r:id="rId1"/>
    <p:sldLayoutId id="2147483825" r:id="rId2"/>
    <p:sldLayoutId id="2147483817" r:id="rId3"/>
    <p:sldLayoutId id="2147483818" r:id="rId4"/>
    <p:sldLayoutId id="2147483826" r:id="rId5"/>
    <p:sldLayoutId id="2147483819" r:id="rId6"/>
    <p:sldLayoutId id="2147483827" r:id="rId7"/>
    <p:sldLayoutId id="2147483828" r:id="rId8"/>
    <p:sldLayoutId id="2147483820" r:id="rId9"/>
    <p:sldLayoutId id="2147483821" r:id="rId10"/>
    <p:sldLayoutId id="2147483822" r:id="rId11"/>
    <p:sldLayoutId id="2147483823" r:id="rId12"/>
    <p:sldLayoutId id="2147483829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 kern="1200" cap="small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Century Schoolbook" pitchFamily="18" charset="0"/>
        </a:defRPr>
      </a:lvl9pPr>
    </p:titleStyle>
    <p:bodyStyle>
      <a:lvl1pPr marL="273050" indent="-273050" algn="l" rtl="0" eaLnBrk="0" fontAlgn="base" hangingPunct="0">
        <a:spcBef>
          <a:spcPts val="6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39763" indent="-2730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563" algn="l" rtl="0" eaLnBrk="0" fontAlgn="base" hangingPunct="0">
        <a:spcBef>
          <a:spcPct val="20000"/>
        </a:spcBef>
        <a:spcAft>
          <a:spcPct val="0"/>
        </a:spcAft>
        <a:buClr>
          <a:srgbClr val="E0752F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187450" indent="-182563" algn="l" rtl="0" eaLnBrk="0" fontAlgn="base" hangingPunct="0">
        <a:spcBef>
          <a:spcPct val="20000"/>
        </a:spcBef>
        <a:spcAft>
          <a:spcPct val="0"/>
        </a:spcAft>
        <a:buClr>
          <a:srgbClr val="FEC3AE"/>
        </a:buClr>
        <a:buSzPct val="60000"/>
        <a:buFont typeface="Wingdings" pitchFamily="2" charset="2"/>
        <a:buChar char="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62088" indent="-182563" algn="l" rtl="0" eaLnBrk="0" fontAlgn="base" hangingPunct="0">
        <a:spcBef>
          <a:spcPct val="20000"/>
        </a:spcBef>
        <a:spcAft>
          <a:spcPct val="0"/>
        </a:spcAft>
        <a:buClr>
          <a:srgbClr val="BDCAE9"/>
        </a:buClr>
        <a:buSzPct val="68000"/>
        <a:buFont typeface="Wingdings 2" pitchFamily="18" charset="2"/>
        <a:buChar char="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w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45.w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46.w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55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jpeg"/><Relationship Id="rId4" Type="http://schemas.openxmlformats.org/officeDocument/2006/relationships/image" Target="../media/image58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74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73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78.wmf"/><Relationship Id="rId4" Type="http://schemas.openxmlformats.org/officeDocument/2006/relationships/image" Target="../media/image75.wmf"/><Relationship Id="rId9" Type="http://schemas.openxmlformats.org/officeDocument/2006/relationships/oleObject" Target="../embeddings/oleObject13.bin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81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80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jpeg"/><Relationship Id="rId5" Type="http://schemas.openxmlformats.org/officeDocument/2006/relationships/image" Target="../media/image85.png"/><Relationship Id="rId4" Type="http://schemas.openxmlformats.org/officeDocument/2006/relationships/image" Target="../media/image84.jpe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97.wm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98.wm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99.wmf"/><Relationship Id="rId4" Type="http://schemas.openxmlformats.org/officeDocument/2006/relationships/oleObject" Target="../embeddings/oleObject18.bin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4" Type="http://schemas.openxmlformats.org/officeDocument/2006/relationships/image" Target="../media/image101.wmf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wm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104.w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107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106.wm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109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108.wmf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11.wmf"/><Relationship Id="rId4" Type="http://schemas.openxmlformats.org/officeDocument/2006/relationships/oleObject" Target="../embeddings/oleObject26.bin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13.wmf"/><Relationship Id="rId4" Type="http://schemas.openxmlformats.org/officeDocument/2006/relationships/oleObject" Target="../embeddings/oleObject2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AutoShape 5"/>
          <p:cNvSpPr txBox="1">
            <a:spLocks noChangeArrowheads="1"/>
          </p:cNvSpPr>
          <p:nvPr/>
        </p:nvSpPr>
        <p:spPr bwMode="auto">
          <a:xfrm>
            <a:off x="2286000" y="1600200"/>
            <a:ext cx="6172200" cy="1893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r>
              <a:rPr lang="ru-RU" sz="3600" b="1" u="sng">
                <a:solidFill>
                  <a:srgbClr val="FF3300"/>
                </a:solidFill>
                <a:latin typeface="Verdana" pitchFamily="34" charset="0"/>
              </a:rPr>
              <a:t>Тема 7. </a:t>
            </a:r>
          </a:p>
          <a:p>
            <a:r>
              <a:rPr lang="ru-RU" sz="3600" b="1" u="sng">
                <a:solidFill>
                  <a:srgbClr val="005DA2"/>
                </a:solidFill>
                <a:latin typeface="Verdana" pitchFamily="34" charset="0"/>
              </a:rPr>
              <a:t>ОСНОВЫ ПОВЕДЕНИЯ СУБЪЕКТОВ СОВРЕМЕННОЙ РЫНОЧНОЙ ЭКОНОМИКИ</a:t>
            </a:r>
            <a:endParaRPr lang="ru-RU" sz="5400" b="1">
              <a:solidFill>
                <a:srgbClr val="005DA2"/>
              </a:solidFill>
              <a:latin typeface="Verdana" pitchFamily="34" charset="0"/>
            </a:endParaRPr>
          </a:p>
        </p:txBody>
      </p:sp>
      <p:pic>
        <p:nvPicPr>
          <p:cNvPr id="17410" name="Picture 4" descr="Картинки по запросу fir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85918" y="3357562"/>
            <a:ext cx="5821362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1357290" y="5929330"/>
            <a:ext cx="3686172" cy="768337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ru-RU" dirty="0"/>
              <a:t>Общая полезность (</a:t>
            </a:r>
            <a:r>
              <a:rPr lang="en-US" dirty="0"/>
              <a:t>Total utility) - TU</a:t>
            </a:r>
            <a:endParaRPr lang="ru-RU" dirty="0"/>
          </a:p>
        </p:txBody>
      </p:sp>
      <p:pic>
        <p:nvPicPr>
          <p:cNvPr id="4098" name="Picture 2" descr="C:\Users\Дом\Downloads\Изображения для презентаций\Мозаик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19973578">
            <a:off x="918723" y="1237693"/>
            <a:ext cx="3643338" cy="4283849"/>
          </a:xfrm>
          <a:prstGeom prst="rect">
            <a:avLst/>
          </a:prstGeom>
          <a:noFill/>
        </p:spPr>
      </p:pic>
      <p:pic>
        <p:nvPicPr>
          <p:cNvPr id="4100" name="Picture 4" descr="C:\Users\Дом\Downloads\Изображения для презентаций\Кусок пазл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2406652">
            <a:off x="6077245" y="1916906"/>
            <a:ext cx="1897166" cy="2260613"/>
          </a:xfrm>
          <a:prstGeom prst="rect">
            <a:avLst/>
          </a:prstGeom>
          <a:noFill/>
        </p:spPr>
      </p:pic>
      <p:sp>
        <p:nvSpPr>
          <p:cNvPr id="7" name="Содержимое 2"/>
          <p:cNvSpPr txBox="1">
            <a:spLocks/>
          </p:cNvSpPr>
          <p:nvPr/>
        </p:nvSpPr>
        <p:spPr>
          <a:xfrm>
            <a:off x="5457828" y="4714884"/>
            <a:ext cx="3686172" cy="76833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3200" dirty="0"/>
              <a:t>Предельная полезность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(</a:t>
            </a:r>
            <a:r>
              <a:rPr lang="en-US" sz="3200" dirty="0"/>
              <a:t>marginal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utility) - MU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76200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Пример: фирма продает ручки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228600" y="1295400"/>
          <a:ext cx="8458200" cy="388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9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</a:t>
                      </a:r>
                      <a:r>
                        <a:rPr lang="ru-RU" baseline="0" dirty="0"/>
                        <a:t> товара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Цена товара (</a:t>
                      </a:r>
                      <a:r>
                        <a:rPr lang="en-US" dirty="0"/>
                        <a:t>=MR)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Себестоимость</a:t>
                      </a:r>
                      <a:r>
                        <a:rPr lang="ru-RU" baseline="0" dirty="0"/>
                        <a:t> (=</a:t>
                      </a:r>
                      <a:r>
                        <a:rPr lang="en-US" baseline="0" dirty="0"/>
                        <a:t>MC</a:t>
                      </a:r>
                      <a:r>
                        <a:rPr lang="ru-RU" baseline="0" dirty="0"/>
                        <a:t>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Общий доход</a:t>
                      </a:r>
                    </a:p>
                    <a:p>
                      <a:pPr algn="ctr"/>
                      <a:r>
                        <a:rPr lang="ru-RU" dirty="0"/>
                        <a:t>(</a:t>
                      </a:r>
                      <a:r>
                        <a:rPr lang="en-US" dirty="0"/>
                        <a:t>TR)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Общие издержки</a:t>
                      </a:r>
                      <a:endParaRPr lang="en-US" dirty="0"/>
                    </a:p>
                    <a:p>
                      <a:pPr algn="ctr"/>
                      <a:r>
                        <a:rPr lang="en-US" dirty="0"/>
                        <a:t>(TC)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Прибыль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0,8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1,2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1,</a:t>
                      </a:r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1,</a:t>
                      </a:r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2,</a:t>
                      </a:r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4419600" y="2590800"/>
          <a:ext cx="4267200" cy="25958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422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22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4,6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8,4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3,6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10,8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3,2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13,6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2,4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7" name="Прямая соединительная линия 6"/>
          <p:cNvCxnSpPr/>
          <p:nvPr/>
        </p:nvCxnSpPr>
        <p:spPr>
          <a:xfrm>
            <a:off x="533400" y="4419600"/>
            <a:ext cx="8077200" cy="1588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800" y="5486400"/>
            <a:ext cx="7754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tx1"/>
                </a:solidFill>
              </a:rPr>
              <a:t>Почему не остановим производство на 5 ручках?</a:t>
            </a:r>
          </a:p>
          <a:p>
            <a:r>
              <a:rPr lang="ru-RU" sz="2400" b="1" dirty="0">
                <a:solidFill>
                  <a:schemeClr val="tx1"/>
                </a:solidFill>
              </a:rPr>
              <a:t>Ведь там прибыль тоже максимальна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 idx="4294967295"/>
          </p:nvPr>
        </p:nvSpPr>
        <p:spPr>
          <a:xfrm>
            <a:off x="381000" y="4495800"/>
            <a:ext cx="7315200" cy="265588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6000" b="1" dirty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Спасибо за внимание!</a:t>
            </a:r>
            <a:br>
              <a:rPr lang="ru-RU" sz="6000" b="1" dirty="0">
                <a:solidFill>
                  <a:srgbClr val="005DA2"/>
                </a:solidFill>
                <a:latin typeface="Arial" pitchFamily="34" charset="0"/>
                <a:cs typeface="Arial" pitchFamily="34" charset="0"/>
              </a:rPr>
            </a:br>
            <a:endParaRPr lang="ru-RU" sz="6000" b="1" dirty="0">
              <a:solidFill>
                <a:srgbClr val="005DA2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417794" name="Picture 2" descr="Картинки по запросу прибыльный бизнес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52400"/>
            <a:ext cx="7620000" cy="435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8754" name="Picture 2" descr="Картинки по запросу достижение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86400" y="4572000"/>
            <a:ext cx="2263140" cy="2286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6019800" y="6248400"/>
            <a:ext cx="1289905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МИКРО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 </a:t>
            </a:r>
            <a:r>
              <a:rPr lang="ru-RU" dirty="0" err="1"/>
              <a:t>кардиналистов</a:t>
            </a:r>
            <a:endParaRPr lang="ru-RU" dirty="0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 descr="C:\Users\Дом\Downloads\Изображения для презентаций\Продукты-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9088" y="3552825"/>
            <a:ext cx="2038350" cy="1911350"/>
          </a:xfrm>
          <a:prstGeom prst="rect">
            <a:avLst/>
          </a:prstGeom>
          <a:noFill/>
        </p:spPr>
      </p:pic>
      <p:pic>
        <p:nvPicPr>
          <p:cNvPr id="5123" name="Picture 3" descr="C:\Users\Дом\Downloads\Изображения для презентаций\Продукты-07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5566100">
            <a:off x="5786446" y="4787900"/>
            <a:ext cx="1679575" cy="2070100"/>
          </a:xfrm>
          <a:prstGeom prst="rect">
            <a:avLst/>
          </a:prstGeom>
          <a:noFill/>
        </p:spPr>
      </p:pic>
      <p:pic>
        <p:nvPicPr>
          <p:cNvPr id="5124" name="Picture 4" descr="C:\Users\Дом\Downloads\Изображения для презентаций\Продукты-08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225094">
            <a:off x="2571736" y="3143248"/>
            <a:ext cx="1609725" cy="2319338"/>
          </a:xfrm>
          <a:prstGeom prst="rect">
            <a:avLst/>
          </a:prstGeom>
          <a:noFill/>
        </p:spPr>
      </p:pic>
      <p:pic>
        <p:nvPicPr>
          <p:cNvPr id="5125" name="Picture 5" descr="C:\Users\Дом\Downloads\Изображения для презентаций\Продукты-0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5720" y="3214686"/>
            <a:ext cx="2349500" cy="2352675"/>
          </a:xfrm>
          <a:prstGeom prst="rect">
            <a:avLst/>
          </a:prstGeom>
          <a:noFill/>
        </p:spPr>
      </p:pic>
      <p:pic>
        <p:nvPicPr>
          <p:cNvPr id="5126" name="Picture 6" descr="C:\Users\Дом\Downloads\Изображения для презентаций\Продукты-1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86380" y="1928802"/>
            <a:ext cx="1331913" cy="2620962"/>
          </a:xfrm>
          <a:prstGeom prst="rect">
            <a:avLst/>
          </a:prstGeom>
          <a:noFill/>
        </p:spPr>
      </p:pic>
      <p:pic>
        <p:nvPicPr>
          <p:cNvPr id="5127" name="Picture 7" descr="C:\Users\Дом\Downloads\Изображения для презентаций\Продукты-11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58016" y="2714620"/>
            <a:ext cx="2109787" cy="1885950"/>
          </a:xfrm>
          <a:prstGeom prst="rect">
            <a:avLst/>
          </a:prstGeom>
          <a:noFill/>
        </p:spPr>
      </p:pic>
      <p:pic>
        <p:nvPicPr>
          <p:cNvPr id="5128" name="Picture 8" descr="C:\Users\Дом\Downloads\Изображения для презентаций\Продукты-1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429520" y="4286256"/>
            <a:ext cx="1536700" cy="1962150"/>
          </a:xfrm>
          <a:prstGeom prst="rect">
            <a:avLst/>
          </a:prstGeom>
          <a:noFill/>
        </p:spPr>
      </p:pic>
      <p:pic>
        <p:nvPicPr>
          <p:cNvPr id="5129" name="Picture 9" descr="C:\Users\Дом\Downloads\Изображения для презентаций\Продукты-01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000760" y="1643050"/>
            <a:ext cx="2770187" cy="2093912"/>
          </a:xfrm>
          <a:prstGeom prst="rect">
            <a:avLst/>
          </a:prstGeom>
          <a:noFill/>
        </p:spPr>
      </p:pic>
      <p:pic>
        <p:nvPicPr>
          <p:cNvPr id="5130" name="Picture 10" descr="C:\Users\Дом\Downloads\Изображения для презентаций\Продукты-02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 rot="2091478">
            <a:off x="3489475" y="4825831"/>
            <a:ext cx="2024063" cy="1597025"/>
          </a:xfrm>
          <a:prstGeom prst="rect">
            <a:avLst/>
          </a:prstGeom>
          <a:noFill/>
        </p:spPr>
      </p:pic>
      <p:pic>
        <p:nvPicPr>
          <p:cNvPr id="5131" name="Picture 11" descr="C:\Users\Дом\Downloads\Изображения для презентаций\Продукты-03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571604" y="4572008"/>
            <a:ext cx="2000250" cy="1673225"/>
          </a:xfrm>
          <a:prstGeom prst="rect">
            <a:avLst/>
          </a:prstGeom>
          <a:noFill/>
        </p:spPr>
      </p:pic>
      <p:pic>
        <p:nvPicPr>
          <p:cNvPr id="5132" name="Picture 12" descr="C:\Users\Дом\Downloads\Изображения для презентаций\Продукты-04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 rot="1958414">
            <a:off x="3391395" y="879016"/>
            <a:ext cx="2630487" cy="3279775"/>
          </a:xfrm>
          <a:prstGeom prst="rect">
            <a:avLst/>
          </a:prstGeom>
          <a:noFill/>
        </p:spPr>
      </p:pic>
      <p:pic>
        <p:nvPicPr>
          <p:cNvPr id="5133" name="Picture 13" descr="C:\Users\Дом\Downloads\Изображения для презентаций\Продукты-05.pn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 rot="3142161">
            <a:off x="1603059" y="2002113"/>
            <a:ext cx="993775" cy="2011362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785918" y="2643182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rgbClr val="FFFF00"/>
                </a:solidFill>
              </a:rPr>
              <a:t>30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42976" y="3929066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FFFF00"/>
                </a:solidFill>
              </a:rPr>
              <a:t>52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43108" y="5143512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FFFF00"/>
                </a:solidFill>
              </a:rPr>
              <a:t>11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00430" y="2071678"/>
            <a:ext cx="5741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071802" y="3929066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070C0"/>
                </a:solidFill>
              </a:rPr>
              <a:t>20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00694" y="2786058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070C0"/>
                </a:solidFill>
              </a:rPr>
              <a:t>16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214810" y="5072074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070C0"/>
                </a:solidFill>
              </a:rPr>
              <a:t>23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86578" y="2143116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070C0"/>
                </a:solidFill>
              </a:rPr>
              <a:t>60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43834" y="3214686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070C0"/>
                </a:solidFill>
              </a:rPr>
              <a:t>27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429520" y="5072074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070C0"/>
                </a:solidFill>
              </a:rPr>
              <a:t>36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929322" y="4214818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FFFF00"/>
                </a:solidFill>
              </a:rPr>
              <a:t>48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57950" y="5357826"/>
            <a:ext cx="96372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dirty="0">
                <a:solidFill>
                  <a:srgbClr val="0070C0"/>
                </a:solidFill>
              </a:rPr>
              <a:t>18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Закон убывающей предельной полезности</a:t>
            </a:r>
          </a:p>
        </p:txBody>
      </p:sp>
      <p:graphicFrame>
        <p:nvGraphicFramePr>
          <p:cNvPr id="12" name="Содержимое 11"/>
          <p:cNvGraphicFramePr>
            <a:graphicFrameLocks noGrp="1"/>
          </p:cNvGraphicFramePr>
          <p:nvPr>
            <p:ph idx="1"/>
          </p:nvPr>
        </p:nvGraphicFramePr>
        <p:xfrm>
          <a:off x="5000628" y="1643050"/>
          <a:ext cx="2345466" cy="436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27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Q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MU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22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4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18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5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9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6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-6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-10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13" name="Таблица 12"/>
          <p:cNvGraphicFramePr>
            <a:graphicFrameLocks noGrp="1"/>
          </p:cNvGraphicFramePr>
          <p:nvPr/>
        </p:nvGraphicFramePr>
        <p:xfrm>
          <a:off x="7358082" y="1643050"/>
          <a:ext cx="1172733" cy="4362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27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3577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TU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r" fontAlgn="b"/>
                      <a:r>
                        <a:rPr lang="ru-RU" sz="2800" b="0" i="0" u="none" strike="noStrike" dirty="0">
                          <a:solidFill>
                            <a:srgbClr val="000000"/>
                          </a:solidFill>
                          <a:latin typeface="Times New Roman"/>
                        </a:rPr>
                        <a:t>40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70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r" fontAlgn="b"/>
                      <a:r>
                        <a:rPr lang="ru-RU" sz="2800" b="0" i="0" u="none" strike="noStrike">
                          <a:solidFill>
                            <a:srgbClr val="000000"/>
                          </a:solidFill>
                          <a:latin typeface="Times New Roman"/>
                        </a:rPr>
                        <a:t>92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35772">
                <a:tc>
                  <a:txBody>
                    <a:bodyPr/>
                    <a:lstStyle/>
                    <a:p>
                      <a:pPr algn="r" fontAlgn="b"/>
                      <a:endParaRPr lang="ru-RU" sz="2800" b="0" i="0" u="none" strike="noStrike" dirty="0">
                        <a:solidFill>
                          <a:srgbClr val="000000"/>
                        </a:solidFill>
                        <a:latin typeface="Times New Roman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pSp>
        <p:nvGrpSpPr>
          <p:cNvPr id="3" name="Группа 119"/>
          <p:cNvGrpSpPr/>
          <p:nvPr/>
        </p:nvGrpSpPr>
        <p:grpSpPr>
          <a:xfrm>
            <a:off x="807317" y="1442467"/>
            <a:ext cx="3965182" cy="4345787"/>
            <a:chOff x="807317" y="1442467"/>
            <a:chExt cx="3965182" cy="4345787"/>
          </a:xfrm>
        </p:grpSpPr>
        <p:cxnSp>
          <p:nvCxnSpPr>
            <p:cNvPr id="8" name="Прямая со стрелкой 7"/>
            <p:cNvCxnSpPr/>
            <p:nvPr/>
          </p:nvCxnSpPr>
          <p:spPr>
            <a:xfrm rot="16200000" flipV="1">
              <a:off x="-1311223" y="3561007"/>
              <a:ext cx="4345787" cy="108708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Прямая со стрелкой 8"/>
            <p:cNvCxnSpPr/>
            <p:nvPr/>
          </p:nvCxnSpPr>
          <p:spPr>
            <a:xfrm>
              <a:off x="889922" y="4744810"/>
              <a:ext cx="3882577" cy="1631"/>
            </a:xfrm>
            <a:prstGeom prst="straightConnector1">
              <a:avLst/>
            </a:prstGeom>
            <a:ln w="381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0" y="1357298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</a:t>
            </a:r>
            <a:endParaRPr lang="ru-RU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4429124" y="5000636"/>
            <a:ext cx="426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Q</a:t>
            </a:r>
            <a:endParaRPr lang="ru-RU" sz="2800" dirty="0"/>
          </a:p>
        </p:txBody>
      </p:sp>
      <p:sp>
        <p:nvSpPr>
          <p:cNvPr id="102" name="Полилиния 101"/>
          <p:cNvSpPr/>
          <p:nvPr/>
        </p:nvSpPr>
        <p:spPr>
          <a:xfrm>
            <a:off x="1264742" y="2908726"/>
            <a:ext cx="2400364" cy="2352156"/>
          </a:xfrm>
          <a:custGeom>
            <a:avLst/>
            <a:gdLst>
              <a:gd name="connsiteX0" fmla="*/ 0 w 2026023"/>
              <a:gd name="connsiteY0" fmla="*/ 0 h 2151529"/>
              <a:gd name="connsiteX1" fmla="*/ 2026023 w 2026023"/>
              <a:gd name="connsiteY1" fmla="*/ 2151529 h 2151529"/>
              <a:gd name="connsiteX0" fmla="*/ 0 w 2026023"/>
              <a:gd name="connsiteY0" fmla="*/ 0 h 2151529"/>
              <a:gd name="connsiteX1" fmla="*/ 281525 w 2026023"/>
              <a:gd name="connsiteY1" fmla="*/ 452438 h 2151529"/>
              <a:gd name="connsiteX2" fmla="*/ 2026023 w 2026023"/>
              <a:gd name="connsiteY2" fmla="*/ 2151529 h 2151529"/>
              <a:gd name="connsiteX0" fmla="*/ 0 w 2026023"/>
              <a:gd name="connsiteY0" fmla="*/ 0 h 2151529"/>
              <a:gd name="connsiteX1" fmla="*/ 281525 w 2026023"/>
              <a:gd name="connsiteY1" fmla="*/ 452438 h 2151529"/>
              <a:gd name="connsiteX2" fmla="*/ 1138781 w 2026023"/>
              <a:gd name="connsiteY2" fmla="*/ 1381132 h 2151529"/>
              <a:gd name="connsiteX3" fmla="*/ 2026023 w 2026023"/>
              <a:gd name="connsiteY3" fmla="*/ 2151529 h 2151529"/>
              <a:gd name="connsiteX0" fmla="*/ 0 w 2026023"/>
              <a:gd name="connsiteY0" fmla="*/ 0 h 2151529"/>
              <a:gd name="connsiteX1" fmla="*/ 281525 w 2026023"/>
              <a:gd name="connsiteY1" fmla="*/ 452438 h 2151529"/>
              <a:gd name="connsiteX2" fmla="*/ 1138781 w 2026023"/>
              <a:gd name="connsiteY2" fmla="*/ 1381132 h 2151529"/>
              <a:gd name="connsiteX3" fmla="*/ 2026023 w 2026023"/>
              <a:gd name="connsiteY3" fmla="*/ 2151529 h 2151529"/>
              <a:gd name="connsiteX0" fmla="*/ 0 w 2026023"/>
              <a:gd name="connsiteY0" fmla="*/ 0 h 2152473"/>
              <a:gd name="connsiteX1" fmla="*/ 281525 w 2026023"/>
              <a:gd name="connsiteY1" fmla="*/ 452438 h 2152473"/>
              <a:gd name="connsiteX2" fmla="*/ 1138781 w 2026023"/>
              <a:gd name="connsiteY2" fmla="*/ 1381132 h 2152473"/>
              <a:gd name="connsiteX3" fmla="*/ 1710285 w 2026023"/>
              <a:gd name="connsiteY3" fmla="*/ 2024074 h 2152473"/>
              <a:gd name="connsiteX4" fmla="*/ 2026023 w 2026023"/>
              <a:gd name="connsiteY4" fmla="*/ 2151529 h 2152473"/>
              <a:gd name="connsiteX0" fmla="*/ 0 w 1996037"/>
              <a:gd name="connsiteY0" fmla="*/ 0 h 2238388"/>
              <a:gd name="connsiteX1" fmla="*/ 281525 w 1996037"/>
              <a:gd name="connsiteY1" fmla="*/ 452438 h 2238388"/>
              <a:gd name="connsiteX2" fmla="*/ 1138781 w 1996037"/>
              <a:gd name="connsiteY2" fmla="*/ 1381132 h 2238388"/>
              <a:gd name="connsiteX3" fmla="*/ 1710285 w 1996037"/>
              <a:gd name="connsiteY3" fmla="*/ 2024074 h 2238388"/>
              <a:gd name="connsiteX4" fmla="*/ 1996037 w 1996037"/>
              <a:gd name="connsiteY4" fmla="*/ 2238388 h 2238388"/>
              <a:gd name="connsiteX0" fmla="*/ 0 w 1996037"/>
              <a:gd name="connsiteY0" fmla="*/ 0 h 2238388"/>
              <a:gd name="connsiteX1" fmla="*/ 281525 w 1996037"/>
              <a:gd name="connsiteY1" fmla="*/ 452438 h 2238388"/>
              <a:gd name="connsiteX2" fmla="*/ 1138781 w 1996037"/>
              <a:gd name="connsiteY2" fmla="*/ 1381132 h 2238388"/>
              <a:gd name="connsiteX3" fmla="*/ 1710285 w 1996037"/>
              <a:gd name="connsiteY3" fmla="*/ 1952635 h 2238388"/>
              <a:gd name="connsiteX4" fmla="*/ 1996037 w 1996037"/>
              <a:gd name="connsiteY4" fmla="*/ 2238388 h 2238388"/>
              <a:gd name="connsiteX0" fmla="*/ 0 w 1996037"/>
              <a:gd name="connsiteY0" fmla="*/ 0 h 2238388"/>
              <a:gd name="connsiteX1" fmla="*/ 281525 w 1996037"/>
              <a:gd name="connsiteY1" fmla="*/ 452438 h 2238388"/>
              <a:gd name="connsiteX2" fmla="*/ 1138781 w 1996037"/>
              <a:gd name="connsiteY2" fmla="*/ 1381132 h 2238388"/>
              <a:gd name="connsiteX3" fmla="*/ 1424533 w 1996037"/>
              <a:gd name="connsiteY3" fmla="*/ 1595445 h 2238388"/>
              <a:gd name="connsiteX4" fmla="*/ 1710285 w 1996037"/>
              <a:gd name="connsiteY4" fmla="*/ 1952635 h 2238388"/>
              <a:gd name="connsiteX5" fmla="*/ 1996037 w 1996037"/>
              <a:gd name="connsiteY5" fmla="*/ 2238388 h 2238388"/>
              <a:gd name="connsiteX0" fmla="*/ 0 w 1996037"/>
              <a:gd name="connsiteY0" fmla="*/ 0 h 2238388"/>
              <a:gd name="connsiteX1" fmla="*/ 281525 w 1996037"/>
              <a:gd name="connsiteY1" fmla="*/ 452438 h 2238388"/>
              <a:gd name="connsiteX2" fmla="*/ 567277 w 1996037"/>
              <a:gd name="connsiteY2" fmla="*/ 809627 h 2238388"/>
              <a:gd name="connsiteX3" fmla="*/ 1138781 w 1996037"/>
              <a:gd name="connsiteY3" fmla="*/ 1381132 h 2238388"/>
              <a:gd name="connsiteX4" fmla="*/ 1424533 w 1996037"/>
              <a:gd name="connsiteY4" fmla="*/ 1595445 h 2238388"/>
              <a:gd name="connsiteX5" fmla="*/ 1710285 w 1996037"/>
              <a:gd name="connsiteY5" fmla="*/ 1952635 h 2238388"/>
              <a:gd name="connsiteX6" fmla="*/ 1996037 w 1996037"/>
              <a:gd name="connsiteY6" fmla="*/ 2238388 h 2238388"/>
              <a:gd name="connsiteX0" fmla="*/ 0 w 1996037"/>
              <a:gd name="connsiteY0" fmla="*/ 0 h 2238388"/>
              <a:gd name="connsiteX1" fmla="*/ 281525 w 1996037"/>
              <a:gd name="connsiteY1" fmla="*/ 452438 h 2238388"/>
              <a:gd name="connsiteX2" fmla="*/ 281525 w 1996037"/>
              <a:gd name="connsiteY2" fmla="*/ 809627 h 2238388"/>
              <a:gd name="connsiteX3" fmla="*/ 567277 w 1996037"/>
              <a:gd name="connsiteY3" fmla="*/ 809627 h 2238388"/>
              <a:gd name="connsiteX4" fmla="*/ 1138781 w 1996037"/>
              <a:gd name="connsiteY4" fmla="*/ 1381132 h 2238388"/>
              <a:gd name="connsiteX5" fmla="*/ 1424533 w 1996037"/>
              <a:gd name="connsiteY5" fmla="*/ 1595445 h 2238388"/>
              <a:gd name="connsiteX6" fmla="*/ 1710285 w 1996037"/>
              <a:gd name="connsiteY6" fmla="*/ 1952635 h 2238388"/>
              <a:gd name="connsiteX7" fmla="*/ 1996037 w 1996037"/>
              <a:gd name="connsiteY7" fmla="*/ 2238388 h 2238388"/>
              <a:gd name="connsiteX0" fmla="*/ 0 w 1996037"/>
              <a:gd name="connsiteY0" fmla="*/ 0 h 2238388"/>
              <a:gd name="connsiteX1" fmla="*/ 281525 w 1996037"/>
              <a:gd name="connsiteY1" fmla="*/ 452438 h 2238388"/>
              <a:gd name="connsiteX2" fmla="*/ 281525 w 1996037"/>
              <a:gd name="connsiteY2" fmla="*/ 809627 h 2238388"/>
              <a:gd name="connsiteX3" fmla="*/ 567277 w 1996037"/>
              <a:gd name="connsiteY3" fmla="*/ 952503 h 2238388"/>
              <a:gd name="connsiteX4" fmla="*/ 1138781 w 1996037"/>
              <a:gd name="connsiteY4" fmla="*/ 1381132 h 2238388"/>
              <a:gd name="connsiteX5" fmla="*/ 1424533 w 1996037"/>
              <a:gd name="connsiteY5" fmla="*/ 1595445 h 2238388"/>
              <a:gd name="connsiteX6" fmla="*/ 1710285 w 1996037"/>
              <a:gd name="connsiteY6" fmla="*/ 1952635 h 2238388"/>
              <a:gd name="connsiteX7" fmla="*/ 1996037 w 1996037"/>
              <a:gd name="connsiteY7" fmla="*/ 2238388 h 2238388"/>
              <a:gd name="connsiteX0" fmla="*/ 0 w 1996037"/>
              <a:gd name="connsiteY0" fmla="*/ 0 h 2238388"/>
              <a:gd name="connsiteX1" fmla="*/ 281525 w 1996037"/>
              <a:gd name="connsiteY1" fmla="*/ 452438 h 2238388"/>
              <a:gd name="connsiteX2" fmla="*/ 433387 w 1996037"/>
              <a:gd name="connsiteY2" fmla="*/ 699058 h 2238388"/>
              <a:gd name="connsiteX3" fmla="*/ 567277 w 1996037"/>
              <a:gd name="connsiteY3" fmla="*/ 952503 h 2238388"/>
              <a:gd name="connsiteX4" fmla="*/ 1138781 w 1996037"/>
              <a:gd name="connsiteY4" fmla="*/ 1381132 h 2238388"/>
              <a:gd name="connsiteX5" fmla="*/ 1424533 w 1996037"/>
              <a:gd name="connsiteY5" fmla="*/ 1595445 h 2238388"/>
              <a:gd name="connsiteX6" fmla="*/ 1710285 w 1996037"/>
              <a:gd name="connsiteY6" fmla="*/ 1952635 h 2238388"/>
              <a:gd name="connsiteX7" fmla="*/ 1996037 w 1996037"/>
              <a:gd name="connsiteY7" fmla="*/ 2238388 h 2238388"/>
              <a:gd name="connsiteX0" fmla="*/ 0 w 1996037"/>
              <a:gd name="connsiteY0" fmla="*/ 0 h 2238388"/>
              <a:gd name="connsiteX1" fmla="*/ 281525 w 1996037"/>
              <a:gd name="connsiteY1" fmla="*/ 452438 h 2238388"/>
              <a:gd name="connsiteX2" fmla="*/ 433387 w 1996037"/>
              <a:gd name="connsiteY2" fmla="*/ 699058 h 2238388"/>
              <a:gd name="connsiteX3" fmla="*/ 552196 w 1996037"/>
              <a:gd name="connsiteY3" fmla="*/ 835023 h 2238388"/>
              <a:gd name="connsiteX4" fmla="*/ 1138781 w 1996037"/>
              <a:gd name="connsiteY4" fmla="*/ 1381132 h 2238388"/>
              <a:gd name="connsiteX5" fmla="*/ 1424533 w 1996037"/>
              <a:gd name="connsiteY5" fmla="*/ 1595445 h 2238388"/>
              <a:gd name="connsiteX6" fmla="*/ 1710285 w 1996037"/>
              <a:gd name="connsiteY6" fmla="*/ 1952635 h 2238388"/>
              <a:gd name="connsiteX7" fmla="*/ 1996037 w 1996037"/>
              <a:gd name="connsiteY7" fmla="*/ 2238388 h 223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96037" h="2238388">
                <a:moveTo>
                  <a:pt x="0" y="0"/>
                </a:moveTo>
                <a:lnTo>
                  <a:pt x="281525" y="452438"/>
                </a:lnTo>
                <a:cubicBezTo>
                  <a:pt x="350254" y="555532"/>
                  <a:pt x="388275" y="635294"/>
                  <a:pt x="433387" y="699058"/>
                </a:cubicBezTo>
                <a:cubicBezTo>
                  <a:pt x="478499" y="762822"/>
                  <a:pt x="434630" y="721344"/>
                  <a:pt x="552196" y="835023"/>
                </a:cubicBezTo>
                <a:cubicBezTo>
                  <a:pt x="669762" y="948702"/>
                  <a:pt x="998477" y="1245213"/>
                  <a:pt x="1138781" y="1381132"/>
                </a:cubicBezTo>
                <a:cubicBezTo>
                  <a:pt x="1327931" y="1577655"/>
                  <a:pt x="1329282" y="1500195"/>
                  <a:pt x="1424533" y="1595445"/>
                </a:cubicBezTo>
                <a:cubicBezTo>
                  <a:pt x="1519784" y="1690695"/>
                  <a:pt x="1615034" y="1845478"/>
                  <a:pt x="1710285" y="1952635"/>
                </a:cubicBezTo>
                <a:cubicBezTo>
                  <a:pt x="1805536" y="2059792"/>
                  <a:pt x="1949719" y="2196553"/>
                  <a:pt x="1996037" y="2238388"/>
                </a:cubicBezTo>
              </a:path>
            </a:pathLst>
          </a:cu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4" name="Прямая соединительная линия 103"/>
          <p:cNvCxnSpPr/>
          <p:nvPr/>
        </p:nvCxnSpPr>
        <p:spPr>
          <a:xfrm rot="5400000" flipH="1" flipV="1">
            <a:off x="1440846" y="4274138"/>
            <a:ext cx="975896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Прямая соединительная линия 105"/>
          <p:cNvCxnSpPr/>
          <p:nvPr/>
        </p:nvCxnSpPr>
        <p:spPr>
          <a:xfrm>
            <a:off x="830115" y="3759502"/>
            <a:ext cx="1098679" cy="26688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1259659" y="2408262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MU</a:t>
            </a:r>
            <a:endParaRPr lang="ru-RU" sz="3200" dirty="0"/>
          </a:p>
        </p:txBody>
      </p:sp>
      <p:grpSp>
        <p:nvGrpSpPr>
          <p:cNvPr id="4" name="Группа 120"/>
          <p:cNvGrpSpPr/>
          <p:nvPr/>
        </p:nvGrpSpPr>
        <p:grpSpPr>
          <a:xfrm>
            <a:off x="1087841" y="4810467"/>
            <a:ext cx="3142139" cy="584775"/>
            <a:chOff x="1087841" y="4810467"/>
            <a:chExt cx="3142139" cy="584775"/>
          </a:xfrm>
        </p:grpSpPr>
        <p:sp>
          <p:nvSpPr>
            <p:cNvPr id="108" name="TextBox 107"/>
            <p:cNvSpPr txBox="1"/>
            <p:nvPr/>
          </p:nvSpPr>
          <p:spPr>
            <a:xfrm>
              <a:off x="1087841" y="481046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1</a:t>
              </a:r>
              <a:endParaRPr lang="ru-RU" sz="32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1431477" y="481046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2</a:t>
              </a:r>
              <a:endParaRPr lang="ru-RU" sz="32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1775112" y="481046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3</a:t>
              </a:r>
              <a:endParaRPr lang="ru-RU" sz="3200" dirty="0"/>
            </a:p>
          </p:txBody>
        </p:sp>
        <p:sp>
          <p:nvSpPr>
            <p:cNvPr id="111" name="TextBox 110"/>
            <p:cNvSpPr txBox="1"/>
            <p:nvPr/>
          </p:nvSpPr>
          <p:spPr>
            <a:xfrm>
              <a:off x="2118747" y="481046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4</a:t>
              </a:r>
              <a:endParaRPr lang="ru-RU" sz="32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2462383" y="481046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5</a:t>
              </a:r>
              <a:endParaRPr lang="ru-RU" sz="32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806018" y="481046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6</a:t>
              </a:r>
              <a:endParaRPr lang="ru-RU" sz="3200" dirty="0"/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3149653" y="481046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7</a:t>
              </a:r>
              <a:endParaRPr lang="ru-RU" sz="3200" dirty="0"/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3493289" y="481046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8</a:t>
              </a:r>
              <a:endParaRPr lang="ru-RU" sz="3200" dirty="0"/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3836924" y="4810467"/>
              <a:ext cx="39305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/>
                <a:t>9</a:t>
              </a:r>
              <a:endParaRPr lang="ru-RU" sz="3200" dirty="0"/>
            </a:p>
          </p:txBody>
        </p:sp>
      </p:grpSp>
      <p:grpSp>
        <p:nvGrpSpPr>
          <p:cNvPr id="5" name="Группа 121"/>
          <p:cNvGrpSpPr/>
          <p:nvPr/>
        </p:nvGrpSpPr>
        <p:grpSpPr>
          <a:xfrm>
            <a:off x="228753" y="2708538"/>
            <a:ext cx="660758" cy="2850356"/>
            <a:chOff x="228753" y="2708538"/>
            <a:chExt cx="660758" cy="2850356"/>
          </a:xfrm>
        </p:grpSpPr>
        <p:sp>
          <p:nvSpPr>
            <p:cNvPr id="77" name="TextBox 76"/>
            <p:cNvSpPr txBox="1"/>
            <p:nvPr/>
          </p:nvSpPr>
          <p:spPr>
            <a:xfrm>
              <a:off x="314662" y="2708538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40</a:t>
              </a:r>
              <a:endParaRPr lang="ru-RU" sz="28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314662" y="3158951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30</a:t>
              </a:r>
              <a:endParaRPr lang="ru-RU" sz="28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314662" y="3609365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</a:t>
              </a:r>
              <a:endParaRPr lang="ru-RU" sz="28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314662" y="4059778"/>
              <a:ext cx="5501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10</a:t>
              </a:r>
              <a:endParaRPr lang="ru-RU" sz="2800" dirty="0"/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400571" y="451019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0</a:t>
              </a:r>
              <a:endParaRPr lang="ru-RU" sz="2800" dirty="0"/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228753" y="5035674"/>
              <a:ext cx="66075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-10</a:t>
              </a:r>
              <a:endParaRPr lang="ru-RU" sz="28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02" grpId="0" animBg="1"/>
      <p:bldP spid="1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066800"/>
            <a:ext cx="8534400" cy="4873625"/>
          </a:xfrm>
        </p:spPr>
        <p:txBody>
          <a:bodyPr/>
          <a:lstStyle/>
          <a:p>
            <a:r>
              <a:rPr lang="ru-RU" b="1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Первый закон Г. Госсена (закон убывающей предельной полезности): </a:t>
            </a:r>
          </a:p>
          <a:p>
            <a:pPr>
              <a:buFont typeface="Wingdings" pitchFamily="2" charset="2"/>
              <a:buNone/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Происходит снижение дополнительного удовлетворения от потребления очередной единицы товара</a:t>
            </a: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7467600" cy="7921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ЗАКОН УБЫВАЮЩЕЙ ПРЕДЕЛЬНОЙ ПОЛЕЗНОСТИ</a:t>
            </a:r>
          </a:p>
        </p:txBody>
      </p:sp>
      <p:pic>
        <p:nvPicPr>
          <p:cNvPr id="206851" name="Picture 2" descr="предельная полезность закон убывающей предельной полезности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27238" y="3048000"/>
            <a:ext cx="6697662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609600"/>
            <a:ext cx="8642350" cy="503238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ВЗАИМОСВЯЗЬ ОБЩЕЙ И ПРЕДЕЛЬНОЙ ПОЛЕЗНОСТИ</a:t>
            </a:r>
          </a:p>
        </p:txBody>
      </p:sp>
      <p:sp>
        <p:nvSpPr>
          <p:cNvPr id="207874" name="Line 29"/>
          <p:cNvSpPr>
            <a:spLocks noChangeShapeType="1"/>
          </p:cNvSpPr>
          <p:nvPr/>
        </p:nvSpPr>
        <p:spPr bwMode="auto">
          <a:xfrm flipV="1">
            <a:off x="1252538" y="1549400"/>
            <a:ext cx="0" cy="21320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207875" name="Line 30"/>
          <p:cNvSpPr>
            <a:spLocks noChangeShapeType="1"/>
          </p:cNvSpPr>
          <p:nvPr/>
        </p:nvSpPr>
        <p:spPr bwMode="auto">
          <a:xfrm flipV="1">
            <a:off x="1252538" y="3681413"/>
            <a:ext cx="51006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207876" name="Line 31"/>
          <p:cNvSpPr>
            <a:spLocks noChangeShapeType="1"/>
          </p:cNvSpPr>
          <p:nvPr/>
        </p:nvSpPr>
        <p:spPr bwMode="auto">
          <a:xfrm flipV="1">
            <a:off x="1252538" y="3835400"/>
            <a:ext cx="0" cy="21574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207877" name="Line 32"/>
          <p:cNvSpPr>
            <a:spLocks noChangeShapeType="1"/>
          </p:cNvSpPr>
          <p:nvPr/>
        </p:nvSpPr>
        <p:spPr bwMode="auto">
          <a:xfrm>
            <a:off x="1252538" y="5992813"/>
            <a:ext cx="5100637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44065" name="Freeform 33"/>
          <p:cNvSpPr>
            <a:spLocks/>
          </p:cNvSpPr>
          <p:nvPr/>
        </p:nvSpPr>
        <p:spPr bwMode="auto">
          <a:xfrm>
            <a:off x="1412875" y="1985963"/>
            <a:ext cx="4100513" cy="2236787"/>
          </a:xfrm>
          <a:custGeom>
            <a:avLst/>
            <a:gdLst>
              <a:gd name="T0" fmla="*/ 0 w 3508"/>
              <a:gd name="T1" fmla="*/ 0 h 2792"/>
              <a:gd name="T2" fmla="*/ 3508 w 3508"/>
              <a:gd name="T3" fmla="*/ 2792 h 2792"/>
              <a:gd name="T4" fmla="*/ 0 60000 65536"/>
              <a:gd name="T5" fmla="*/ 0 60000 65536"/>
              <a:gd name="T6" fmla="*/ 0 w 3508"/>
              <a:gd name="T7" fmla="*/ 0 h 2792"/>
              <a:gd name="T8" fmla="*/ 3508 w 3508"/>
              <a:gd name="T9" fmla="*/ 2792 h 2792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508" h="2792">
                <a:moveTo>
                  <a:pt x="0" y="0"/>
                </a:moveTo>
                <a:lnTo>
                  <a:pt x="3508" y="2792"/>
                </a:lnTo>
              </a:path>
            </a:pathLst>
          </a:custGeom>
          <a:noFill/>
          <a:ln w="28575" cmpd="sng">
            <a:solidFill>
              <a:srgbClr val="990033"/>
            </a:solidFill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44066" name="Line 34"/>
          <p:cNvSpPr>
            <a:spLocks noChangeShapeType="1"/>
          </p:cNvSpPr>
          <p:nvPr/>
        </p:nvSpPr>
        <p:spPr bwMode="auto">
          <a:xfrm>
            <a:off x="4510088" y="3681413"/>
            <a:ext cx="0" cy="23114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44067" name="Freeform 35"/>
          <p:cNvSpPr>
            <a:spLocks/>
          </p:cNvSpPr>
          <p:nvPr/>
        </p:nvSpPr>
        <p:spPr bwMode="auto">
          <a:xfrm>
            <a:off x="1252538" y="4440238"/>
            <a:ext cx="4337050" cy="1552575"/>
          </a:xfrm>
          <a:custGeom>
            <a:avLst/>
            <a:gdLst>
              <a:gd name="T0" fmla="*/ 0 w 3521"/>
              <a:gd name="T1" fmla="*/ 1814 h 1814"/>
              <a:gd name="T2" fmla="*/ 441 w 3521"/>
              <a:gd name="T3" fmla="*/ 1236 h 1814"/>
              <a:gd name="T4" fmla="*/ 1104 w 3521"/>
              <a:gd name="T5" fmla="*/ 672 h 1814"/>
              <a:gd name="T6" fmla="*/ 1455 w 3521"/>
              <a:gd name="T7" fmla="*/ 434 h 1814"/>
              <a:gd name="T8" fmla="*/ 1893 w 3521"/>
              <a:gd name="T9" fmla="*/ 184 h 1814"/>
              <a:gd name="T10" fmla="*/ 2269 w 3521"/>
              <a:gd name="T11" fmla="*/ 59 h 1814"/>
              <a:gd name="T12" fmla="*/ 2682 w 3521"/>
              <a:gd name="T13" fmla="*/ 21 h 1814"/>
              <a:gd name="T14" fmla="*/ 3020 w 3521"/>
              <a:gd name="T15" fmla="*/ 184 h 1814"/>
              <a:gd name="T16" fmla="*/ 3308 w 3521"/>
              <a:gd name="T17" fmla="*/ 472 h 1814"/>
              <a:gd name="T18" fmla="*/ 3521 w 3521"/>
              <a:gd name="T19" fmla="*/ 747 h 181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3521"/>
              <a:gd name="T31" fmla="*/ 0 h 1814"/>
              <a:gd name="T32" fmla="*/ 3521 w 3521"/>
              <a:gd name="T33" fmla="*/ 1814 h 1814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3521" h="1814">
                <a:moveTo>
                  <a:pt x="0" y="1814"/>
                </a:moveTo>
                <a:cubicBezTo>
                  <a:pt x="74" y="1718"/>
                  <a:pt x="257" y="1426"/>
                  <a:pt x="441" y="1236"/>
                </a:cubicBezTo>
                <a:cubicBezTo>
                  <a:pt x="625" y="1046"/>
                  <a:pt x="935" y="806"/>
                  <a:pt x="1104" y="672"/>
                </a:cubicBezTo>
                <a:cubicBezTo>
                  <a:pt x="1273" y="538"/>
                  <a:pt x="1324" y="515"/>
                  <a:pt x="1455" y="434"/>
                </a:cubicBezTo>
                <a:cubicBezTo>
                  <a:pt x="1586" y="353"/>
                  <a:pt x="1757" y="246"/>
                  <a:pt x="1893" y="184"/>
                </a:cubicBezTo>
                <a:cubicBezTo>
                  <a:pt x="2029" y="122"/>
                  <a:pt x="2138" y="86"/>
                  <a:pt x="2269" y="59"/>
                </a:cubicBezTo>
                <a:cubicBezTo>
                  <a:pt x="2400" y="32"/>
                  <a:pt x="2557" y="0"/>
                  <a:pt x="2682" y="21"/>
                </a:cubicBezTo>
                <a:cubicBezTo>
                  <a:pt x="2807" y="42"/>
                  <a:pt x="2916" y="109"/>
                  <a:pt x="3020" y="184"/>
                </a:cubicBezTo>
                <a:cubicBezTo>
                  <a:pt x="3124" y="259"/>
                  <a:pt x="3224" y="378"/>
                  <a:pt x="3308" y="472"/>
                </a:cubicBezTo>
                <a:cubicBezTo>
                  <a:pt x="3392" y="566"/>
                  <a:pt x="3477" y="690"/>
                  <a:pt x="3521" y="747"/>
                </a:cubicBezTo>
              </a:path>
            </a:pathLst>
          </a:custGeom>
          <a:noFill/>
          <a:ln w="28575" cmpd="sng">
            <a:solidFill>
              <a:srgbClr val="003399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207881" name="Text Box 36"/>
          <p:cNvSpPr txBox="1">
            <a:spLocks noChangeArrowheads="1"/>
          </p:cNvSpPr>
          <p:nvPr/>
        </p:nvSpPr>
        <p:spPr bwMode="auto">
          <a:xfrm>
            <a:off x="587375" y="1524000"/>
            <a:ext cx="6508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10800"/>
          <a:lstStyle/>
          <a:p>
            <a:r>
              <a:rPr lang="en-US" b="1"/>
              <a:t>МU</a:t>
            </a:r>
            <a:endParaRPr lang="ru-RU"/>
          </a:p>
        </p:txBody>
      </p:sp>
      <p:sp>
        <p:nvSpPr>
          <p:cNvPr id="207882" name="Text Box 37"/>
          <p:cNvSpPr txBox="1">
            <a:spLocks noChangeArrowheads="1"/>
          </p:cNvSpPr>
          <p:nvPr/>
        </p:nvSpPr>
        <p:spPr bwMode="auto">
          <a:xfrm>
            <a:off x="587375" y="3835400"/>
            <a:ext cx="6651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10800"/>
          <a:lstStyle/>
          <a:p>
            <a:r>
              <a:rPr lang="ru-RU" b="1"/>
              <a:t>Т</a:t>
            </a:r>
            <a:r>
              <a:rPr lang="en-US" b="1"/>
              <a:t>U</a:t>
            </a:r>
            <a:endParaRPr lang="ru-RU"/>
          </a:p>
        </p:txBody>
      </p:sp>
      <p:sp>
        <p:nvSpPr>
          <p:cNvPr id="207883" name="Text Box 38"/>
          <p:cNvSpPr txBox="1">
            <a:spLocks noChangeArrowheads="1"/>
          </p:cNvSpPr>
          <p:nvPr/>
        </p:nvSpPr>
        <p:spPr bwMode="auto">
          <a:xfrm>
            <a:off x="6129338" y="3729038"/>
            <a:ext cx="444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10800"/>
          <a:lstStyle/>
          <a:p>
            <a:r>
              <a:rPr lang="en-US" b="1"/>
              <a:t>Q</a:t>
            </a:r>
            <a:endParaRPr lang="ru-RU"/>
          </a:p>
        </p:txBody>
      </p:sp>
      <p:sp>
        <p:nvSpPr>
          <p:cNvPr id="207884" name="Text Box 39"/>
          <p:cNvSpPr txBox="1">
            <a:spLocks noChangeArrowheads="1"/>
          </p:cNvSpPr>
          <p:nvPr/>
        </p:nvSpPr>
        <p:spPr bwMode="auto">
          <a:xfrm>
            <a:off x="6129338" y="6040438"/>
            <a:ext cx="4445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10800"/>
          <a:lstStyle/>
          <a:p>
            <a:r>
              <a:rPr lang="en-US" b="1"/>
              <a:t>Q</a:t>
            </a:r>
            <a:endParaRPr lang="ru-RU"/>
          </a:p>
        </p:txBody>
      </p:sp>
      <p:sp>
        <p:nvSpPr>
          <p:cNvPr id="44072" name="Text Box 40"/>
          <p:cNvSpPr txBox="1">
            <a:spLocks noChangeArrowheads="1"/>
          </p:cNvSpPr>
          <p:nvPr/>
        </p:nvSpPr>
        <p:spPr bwMode="auto">
          <a:xfrm>
            <a:off x="4357688" y="3729038"/>
            <a:ext cx="4413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10800"/>
          <a:lstStyle/>
          <a:p>
            <a:r>
              <a:rPr lang="en-US" b="1"/>
              <a:t>Q</a:t>
            </a:r>
            <a:r>
              <a:rPr lang="en-US" b="1" baseline="-25000"/>
              <a:t>M</a:t>
            </a:r>
            <a:endParaRPr lang="ru-RU"/>
          </a:p>
        </p:txBody>
      </p:sp>
      <p:sp>
        <p:nvSpPr>
          <p:cNvPr id="44073" name="Text Box 41"/>
          <p:cNvSpPr txBox="1">
            <a:spLocks noChangeArrowheads="1"/>
          </p:cNvSpPr>
          <p:nvPr/>
        </p:nvSpPr>
        <p:spPr bwMode="auto">
          <a:xfrm>
            <a:off x="4357688" y="6040438"/>
            <a:ext cx="44132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10800"/>
          <a:lstStyle/>
          <a:p>
            <a:r>
              <a:rPr lang="en-US" b="1"/>
              <a:t>Q</a:t>
            </a:r>
            <a:r>
              <a:rPr lang="en-US" b="1" baseline="-25000"/>
              <a:t>M</a:t>
            </a:r>
            <a:endParaRPr lang="ru-RU"/>
          </a:p>
        </p:txBody>
      </p:sp>
      <p:sp>
        <p:nvSpPr>
          <p:cNvPr id="44074" name="Line 42"/>
          <p:cNvSpPr>
            <a:spLocks noChangeShapeType="1"/>
          </p:cNvSpPr>
          <p:nvPr/>
        </p:nvSpPr>
        <p:spPr bwMode="auto">
          <a:xfrm flipH="1">
            <a:off x="1206500" y="4451350"/>
            <a:ext cx="3303588" cy="0"/>
          </a:xfrm>
          <a:prstGeom prst="line">
            <a:avLst/>
          </a:prstGeom>
          <a:noFill/>
          <a:ln w="19050" cap="rnd">
            <a:solidFill>
              <a:srgbClr val="000000"/>
            </a:solidFill>
            <a:prstDash val="sysDot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44075" name="Text Box 43"/>
          <p:cNvSpPr txBox="1">
            <a:spLocks noChangeArrowheads="1"/>
          </p:cNvSpPr>
          <p:nvPr/>
        </p:nvSpPr>
        <p:spPr bwMode="auto">
          <a:xfrm>
            <a:off x="381000" y="4297363"/>
            <a:ext cx="93980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18000" tIns="10800" rIns="18000" bIns="10800"/>
          <a:lstStyle/>
          <a:p>
            <a:r>
              <a:rPr lang="ru-RU" b="1"/>
              <a:t>Т</a:t>
            </a:r>
            <a:r>
              <a:rPr lang="en-US" b="1"/>
              <a:t>U</a:t>
            </a:r>
            <a:r>
              <a:rPr lang="en-US" b="1" baseline="-25000"/>
              <a:t>max</a:t>
            </a:r>
            <a:endParaRPr lang="ru-RU"/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4343400" y="1600200"/>
            <a:ext cx="4397375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4000" b="1">
                <a:solidFill>
                  <a:schemeClr val="tx1"/>
                </a:solidFill>
                <a:latin typeface="Verdana" pitchFamily="34" charset="0"/>
              </a:rPr>
              <a:t>Когда </a:t>
            </a:r>
            <a:r>
              <a:rPr lang="en-US" sz="4000" b="1">
                <a:solidFill>
                  <a:schemeClr val="tx1"/>
                </a:solidFill>
                <a:latin typeface="Verdana" pitchFamily="34" charset="0"/>
              </a:rPr>
              <a:t>MU=0, </a:t>
            </a:r>
          </a:p>
          <a:p>
            <a:r>
              <a:rPr lang="ru-RU" sz="4000" b="1">
                <a:solidFill>
                  <a:schemeClr val="tx1"/>
                </a:solidFill>
                <a:latin typeface="Verdana" pitchFamily="34" charset="0"/>
              </a:rPr>
              <a:t>тогда </a:t>
            </a:r>
            <a:r>
              <a:rPr lang="en-US" sz="4000" b="1">
                <a:solidFill>
                  <a:schemeClr val="tx1"/>
                </a:solidFill>
                <a:latin typeface="Verdana" pitchFamily="34" charset="0"/>
              </a:rPr>
              <a:t>TU=max</a:t>
            </a:r>
            <a:endParaRPr lang="ru-RU" sz="4000" b="1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4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4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4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4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4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65" grpId="0" animBg="1"/>
      <p:bldP spid="44066" grpId="0" animBg="1"/>
      <p:bldP spid="44067" grpId="0" animBg="1"/>
      <p:bldP spid="44072" grpId="0"/>
      <p:bldP spid="44073" grpId="0"/>
      <p:bldP spid="44074" grpId="0" animBg="1"/>
      <p:bldP spid="44075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3810000" cy="6397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ПРИМЕР: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228600" y="3200400"/>
          <a:ext cx="4114800" cy="3230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Количество товара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Предельная полезность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8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/>
                        <a:t>7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r>
                        <a:rPr lang="ru-RU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ru-RU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dirty="0"/>
                        <a:t>-3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08927" name="Picture 2" descr="Картинки по запросу носки 2016"/>
          <p:cNvPicPr>
            <a:picLocks noChangeAspect="1" noChangeArrowheads="1"/>
          </p:cNvPicPr>
          <p:nvPr/>
        </p:nvPicPr>
        <p:blipFill>
          <a:blip r:embed="rId2" cstate="print"/>
          <a:srcRect l="12500" r="13750" b="35001"/>
          <a:stretch>
            <a:fillRect/>
          </a:stretch>
        </p:blipFill>
        <p:spPr bwMode="auto">
          <a:xfrm>
            <a:off x="4343400" y="0"/>
            <a:ext cx="44958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Таблица 5"/>
          <p:cNvGraphicFramePr>
            <a:graphicFrameLocks noGrp="1"/>
          </p:cNvGraphicFramePr>
          <p:nvPr/>
        </p:nvGraphicFramePr>
        <p:xfrm>
          <a:off x="4495800" y="3200400"/>
          <a:ext cx="2133600" cy="32172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3209">
                <a:tc>
                  <a:txBody>
                    <a:bodyPr/>
                    <a:lstStyle/>
                    <a:p>
                      <a:r>
                        <a:rPr lang="ru-RU" dirty="0"/>
                        <a:t>Общая полезность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817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817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817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817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817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817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817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629400" y="5562600"/>
            <a:ext cx="1600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chemeClr val="tx1"/>
                </a:solidFill>
                <a:latin typeface="Verdana" pitchFamily="34" charset="0"/>
              </a:rPr>
              <a:t>Max TU</a:t>
            </a:r>
            <a:endParaRPr lang="ru-RU" sz="280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28600"/>
            <a:ext cx="8229600" cy="4873625"/>
          </a:xfrm>
        </p:spPr>
        <p:txBody>
          <a:bodyPr/>
          <a:lstStyle/>
          <a:p>
            <a:r>
              <a:rPr lang="ru-RU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Взвешенная предельная полезность -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соотношение предельной полезности товара и цены товара</a:t>
            </a: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Пример:</a:t>
            </a: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6" name="Picture 2" descr="Картинки по запросу бананы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2286000"/>
            <a:ext cx="3459163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4" descr="Картинки по запросу кроссовки 2016 желтые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62600" y="2133600"/>
            <a:ext cx="3009900" cy="211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304800" y="4267200"/>
            <a:ext cx="254000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MU</a:t>
            </a:r>
            <a:r>
              <a:rPr lang="ru-RU" sz="2800">
                <a:solidFill>
                  <a:schemeClr val="tx1"/>
                </a:solidFill>
              </a:rPr>
              <a:t>б</a:t>
            </a:r>
            <a:r>
              <a:rPr lang="en-US" sz="4400">
                <a:solidFill>
                  <a:schemeClr val="tx1"/>
                </a:solidFill>
              </a:rPr>
              <a:t>=100</a:t>
            </a:r>
            <a:endParaRPr lang="ru-RU" sz="440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4419600" y="4343400"/>
            <a:ext cx="25812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MU</a:t>
            </a:r>
            <a:r>
              <a:rPr lang="ru-RU" sz="4000">
                <a:solidFill>
                  <a:schemeClr val="tx1"/>
                </a:solidFill>
              </a:rPr>
              <a:t>к</a:t>
            </a:r>
            <a:r>
              <a:rPr lang="en-US" sz="4400">
                <a:solidFill>
                  <a:schemeClr val="tx1"/>
                </a:solidFill>
              </a:rPr>
              <a:t>=500</a:t>
            </a:r>
            <a:endParaRPr lang="ru-RU" sz="440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286000" y="5029200"/>
            <a:ext cx="17557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P</a:t>
            </a:r>
            <a:r>
              <a:rPr lang="ru-RU" sz="2800">
                <a:solidFill>
                  <a:schemeClr val="tx1"/>
                </a:solidFill>
              </a:rPr>
              <a:t>б</a:t>
            </a:r>
            <a:r>
              <a:rPr lang="en-US" sz="4400">
                <a:solidFill>
                  <a:schemeClr val="tx1"/>
                </a:solidFill>
              </a:rPr>
              <a:t>=2$</a:t>
            </a:r>
            <a:endParaRPr lang="ru-RU" sz="44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6324600" y="4953000"/>
            <a:ext cx="2395538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P</a:t>
            </a:r>
            <a:r>
              <a:rPr lang="ru-RU" sz="3600">
                <a:solidFill>
                  <a:schemeClr val="tx1"/>
                </a:solidFill>
              </a:rPr>
              <a:t>к</a:t>
            </a:r>
            <a:r>
              <a:rPr lang="en-US" sz="4400">
                <a:solidFill>
                  <a:schemeClr val="tx1"/>
                </a:solidFill>
              </a:rPr>
              <a:t>=100$</a:t>
            </a:r>
            <a:endParaRPr lang="ru-RU" sz="44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838200" y="5791200"/>
            <a:ext cx="2963863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MU</a:t>
            </a:r>
            <a:r>
              <a:rPr lang="ru-RU" sz="2800">
                <a:solidFill>
                  <a:schemeClr val="tx1"/>
                </a:solidFill>
              </a:rPr>
              <a:t>б</a:t>
            </a:r>
            <a:r>
              <a:rPr lang="en-US" sz="4400">
                <a:solidFill>
                  <a:schemeClr val="tx1"/>
                </a:solidFill>
              </a:rPr>
              <a:t>/P</a:t>
            </a:r>
            <a:r>
              <a:rPr lang="ru-RU" sz="2800">
                <a:solidFill>
                  <a:schemeClr val="tx1"/>
                </a:solidFill>
              </a:rPr>
              <a:t>б</a:t>
            </a:r>
            <a:r>
              <a:rPr lang="en-US" sz="4400">
                <a:solidFill>
                  <a:schemeClr val="tx1"/>
                </a:solidFill>
              </a:rPr>
              <a:t>=50</a:t>
            </a:r>
            <a:endParaRPr lang="ru-RU" sz="440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105400" y="5715000"/>
            <a:ext cx="27336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MU</a:t>
            </a:r>
            <a:r>
              <a:rPr lang="ru-RU" sz="4000">
                <a:solidFill>
                  <a:schemeClr val="tx1"/>
                </a:solidFill>
              </a:rPr>
              <a:t>к</a:t>
            </a:r>
            <a:r>
              <a:rPr lang="en-US" sz="4400">
                <a:solidFill>
                  <a:schemeClr val="tx1"/>
                </a:solidFill>
              </a:rPr>
              <a:t>/P</a:t>
            </a:r>
            <a:r>
              <a:rPr lang="ru-RU" sz="3600">
                <a:solidFill>
                  <a:schemeClr val="tx1"/>
                </a:solidFill>
              </a:rPr>
              <a:t>к</a:t>
            </a:r>
            <a:r>
              <a:rPr lang="en-US" sz="4400">
                <a:solidFill>
                  <a:schemeClr val="tx1"/>
                </a:solidFill>
              </a:rPr>
              <a:t>=5</a:t>
            </a:r>
            <a:endParaRPr lang="ru-RU" sz="4400">
              <a:solidFill>
                <a:schemeClr val="tx1"/>
              </a:solidFill>
            </a:endParaRPr>
          </a:p>
        </p:txBody>
      </p:sp>
      <p:graphicFrame>
        <p:nvGraphicFramePr>
          <p:cNvPr id="197633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007698"/>
              </p:ext>
            </p:extLst>
          </p:nvPr>
        </p:nvGraphicFramePr>
        <p:xfrm>
          <a:off x="3564385" y="1568450"/>
          <a:ext cx="2057400" cy="143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7636" name="Формула" r:id="rId5" imgW="545863" imgH="380835" progId="Equation.3">
                  <p:embed/>
                </p:oleObj>
              </mc:Choice>
              <mc:Fallback>
                <p:oleObj name="Формула" r:id="rId5" imgW="545863" imgH="380835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4385" y="1568450"/>
                        <a:ext cx="2057400" cy="1435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976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7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64" name="Содержимое 2"/>
          <p:cNvSpPr>
            <a:spLocks noGrp="1"/>
          </p:cNvSpPr>
          <p:nvPr>
            <p:ph sz="quarter" idx="1"/>
          </p:nvPr>
        </p:nvSpPr>
        <p:spPr>
          <a:xfrm>
            <a:off x="381000" y="1219200"/>
            <a:ext cx="8001000" cy="2209800"/>
          </a:xfrm>
        </p:spPr>
        <p:txBody>
          <a:bodyPr/>
          <a:lstStyle/>
          <a:p>
            <a:r>
              <a:rPr lang="ru-RU" sz="2800" b="1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Правило максимизации общей полезности (второй закон Г. Госсена):</a:t>
            </a:r>
            <a:r>
              <a:rPr lang="ru-RU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потребитель распределяет свой доход таким образом, чтобы взвешенные предельные полезности были равны друг другу</a:t>
            </a:r>
            <a:endParaRPr lang="ru-RU" sz="2800"/>
          </a:p>
        </p:txBody>
      </p:sp>
      <p:graphicFrame>
        <p:nvGraphicFramePr>
          <p:cNvPr id="224263" name="Object 7"/>
          <p:cNvGraphicFramePr>
            <a:graphicFrameLocks noChangeAspect="1"/>
          </p:cNvGraphicFramePr>
          <p:nvPr/>
        </p:nvGraphicFramePr>
        <p:xfrm>
          <a:off x="1066800" y="4343400"/>
          <a:ext cx="650875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66" name="Формула" r:id="rId3" imgW="1676400" imgH="431800" progId="Equation.3">
                  <p:embed/>
                </p:oleObj>
              </mc:Choice>
              <mc:Fallback>
                <p:oleObj name="Формула" r:id="rId3" imgW="1676400" imgH="4318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4343400"/>
                        <a:ext cx="6508750" cy="1676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609600" y="152400"/>
            <a:ext cx="7705725" cy="884238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algn="ctr" eaLnBrk="0" hangingPunct="0">
              <a:lnSpc>
                <a:spcPct val="80000"/>
              </a:lnSpc>
            </a:pPr>
            <a:r>
              <a:rPr lang="ru-RU" sz="3600" b="1">
                <a:solidFill>
                  <a:srgbClr val="E75C01"/>
                </a:solidFill>
                <a:latin typeface="Verdana" pitchFamily="34" charset="0"/>
              </a:rPr>
              <a:t>РАВНОВЕСИЕ ПОТРЕБИТЕЛЯ</a:t>
            </a:r>
            <a:br>
              <a:rPr lang="ru-RU" sz="600" b="1">
                <a:solidFill>
                  <a:srgbClr val="990033"/>
                </a:solidFill>
                <a:latin typeface="Century Schoolbook" pitchFamily="18" charset="0"/>
              </a:rPr>
            </a:br>
            <a:endParaRPr lang="ru-RU" sz="600" b="1">
              <a:solidFill>
                <a:srgbClr val="990033"/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762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43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ПРИМЕР:</a:t>
            </a:r>
          </a:p>
        </p:txBody>
      </p:sp>
      <p:pic>
        <p:nvPicPr>
          <p:cNvPr id="225282" name="Picture 9" descr="http://www.bestreferat.ru/images/paper/52/76/7867652.png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371600" y="1447800"/>
            <a:ext cx="6064250" cy="2743200"/>
          </a:xfrm>
        </p:spPr>
      </p:pic>
      <p:pic>
        <p:nvPicPr>
          <p:cNvPr id="225283" name="Picture 2" descr="Картинки по запросу шоколад"/>
          <p:cNvPicPr>
            <a:picLocks noChangeAspect="1" noChangeArrowheads="1"/>
          </p:cNvPicPr>
          <p:nvPr/>
        </p:nvPicPr>
        <p:blipFill>
          <a:blip r:embed="rId3" cstate="print"/>
          <a:srcRect l="8800" t="17599" r="11200" b="18401"/>
          <a:stretch>
            <a:fillRect/>
          </a:stretch>
        </p:blipFill>
        <p:spPr bwMode="auto">
          <a:xfrm>
            <a:off x="6629400" y="0"/>
            <a:ext cx="2076450" cy="166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228600" y="3505200"/>
            <a:ext cx="1755775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P</a:t>
            </a:r>
            <a:r>
              <a:rPr lang="ru-RU" sz="2800">
                <a:solidFill>
                  <a:schemeClr val="tx1"/>
                </a:solidFill>
              </a:rPr>
              <a:t>б</a:t>
            </a:r>
            <a:r>
              <a:rPr lang="en-US" sz="4400">
                <a:solidFill>
                  <a:schemeClr val="tx1"/>
                </a:solidFill>
              </a:rPr>
              <a:t>=1$</a:t>
            </a:r>
            <a:endParaRPr lang="ru-RU" sz="4400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477000" y="3581400"/>
            <a:ext cx="2279650" cy="769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4400">
                <a:solidFill>
                  <a:schemeClr val="tx1"/>
                </a:solidFill>
              </a:rPr>
              <a:t>P</a:t>
            </a:r>
            <a:r>
              <a:rPr lang="ru-RU" sz="2800">
                <a:solidFill>
                  <a:schemeClr val="tx1"/>
                </a:solidFill>
              </a:rPr>
              <a:t>ш</a:t>
            </a:r>
            <a:r>
              <a:rPr lang="en-US" sz="4400">
                <a:solidFill>
                  <a:schemeClr val="tx1"/>
                </a:solidFill>
              </a:rPr>
              <a:t>=0,5$</a:t>
            </a:r>
            <a:endParaRPr lang="ru-RU" sz="4400">
              <a:solidFill>
                <a:schemeClr val="tx1"/>
              </a:solidFill>
            </a:endParaRPr>
          </a:p>
        </p:txBody>
      </p:sp>
      <p:pic>
        <p:nvPicPr>
          <p:cNvPr id="225286" name="Picture 2" descr="Картинки по запросу бананы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152400"/>
            <a:ext cx="2514600" cy="1385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284" name="Picture 4" descr="http://www.bestreferat.ru/images/paper/53/76/786765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81200" y="4343400"/>
            <a:ext cx="4862513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Прямая соединительная линия 11"/>
          <p:cNvCxnSpPr/>
          <p:nvPr/>
        </p:nvCxnSpPr>
        <p:spPr>
          <a:xfrm>
            <a:off x="2362200" y="5867400"/>
            <a:ext cx="4191000" cy="158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Подход </a:t>
            </a:r>
            <a:r>
              <a:rPr lang="ru-RU" dirty="0" err="1"/>
              <a:t>ординалистов</a:t>
            </a:r>
            <a:endParaRPr lang="ru-RU" dirty="0"/>
          </a:p>
        </p:txBody>
      </p:sp>
      <p:pic>
        <p:nvPicPr>
          <p:cNvPr id="5125" name="Picture 5" descr="C:\Users\Дом\Downloads\Изображения для презентаций\Продукты-0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7554" y="2071678"/>
            <a:ext cx="2349500" cy="2352675"/>
          </a:xfrm>
          <a:prstGeom prst="rect">
            <a:avLst/>
          </a:prstGeom>
          <a:noFill/>
        </p:spPr>
      </p:pic>
      <p:pic>
        <p:nvPicPr>
          <p:cNvPr id="5133" name="Picture 13" descr="C:\Users\Дом\Downloads\Изображения для презентаций\Продукты-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142161">
            <a:off x="1076259" y="1788603"/>
            <a:ext cx="1420678" cy="2875397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2428860" y="3000372"/>
            <a:ext cx="97045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VS</a:t>
            </a:r>
            <a:endParaRPr lang="ru-RU" dirty="0"/>
          </a:p>
        </p:txBody>
      </p:sp>
      <p:sp>
        <p:nvSpPr>
          <p:cNvPr id="30" name="Стрелка вправо 29"/>
          <p:cNvSpPr/>
          <p:nvPr/>
        </p:nvSpPr>
        <p:spPr>
          <a:xfrm>
            <a:off x="5643570" y="2928934"/>
            <a:ext cx="785818" cy="500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2" name="Picture 13" descr="C:\Users\Дом\Downloads\Изображения для презентаций\Продукты-0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3142161">
            <a:off x="6648422" y="1860042"/>
            <a:ext cx="1420678" cy="2875397"/>
          </a:xfrm>
          <a:prstGeom prst="rect">
            <a:avLst/>
          </a:prstGeom>
          <a:noFill/>
        </p:spPr>
      </p:pic>
      <p:grpSp>
        <p:nvGrpSpPr>
          <p:cNvPr id="3" name="Группа 37"/>
          <p:cNvGrpSpPr/>
          <p:nvPr/>
        </p:nvGrpSpPr>
        <p:grpSpPr>
          <a:xfrm>
            <a:off x="0" y="4929198"/>
            <a:ext cx="5072098" cy="901049"/>
            <a:chOff x="0" y="4797590"/>
            <a:chExt cx="4528343" cy="901049"/>
          </a:xfrm>
        </p:grpSpPr>
        <p:pic>
          <p:nvPicPr>
            <p:cNvPr id="34" name="Picture 13" descr="C:\Users\Дом\Downloads\Изображения для презентаций\Продукты-05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3142161">
              <a:off x="3234010" y="4359308"/>
              <a:ext cx="856052" cy="1732615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0" y="4929198"/>
              <a:ext cx="435768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4400" dirty="0"/>
                <a:t>Полезность (       )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5000628" y="5000636"/>
            <a:ext cx="46434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400" dirty="0"/>
              <a:t>Полезность (       </a:t>
            </a:r>
          </a:p>
        </p:txBody>
      </p:sp>
      <p:pic>
        <p:nvPicPr>
          <p:cNvPr id="36" name="Picture 5" descr="C:\Users\Дом\Downloads\Изображения для презентаций\Продукты-09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60854" y="4857760"/>
            <a:ext cx="940468" cy="941688"/>
          </a:xfrm>
          <a:prstGeom prst="rect">
            <a:avLst/>
          </a:prstGeom>
          <a:noFill/>
        </p:spPr>
      </p:pic>
      <p:sp>
        <p:nvSpPr>
          <p:cNvPr id="37" name="TextBox 36"/>
          <p:cNvSpPr txBox="1"/>
          <p:nvPr/>
        </p:nvSpPr>
        <p:spPr>
          <a:xfrm>
            <a:off x="4572000" y="4857760"/>
            <a:ext cx="5677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/>
              <a:t>&gt;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 animBg="1"/>
      <p:bldP spid="35" grpId="0"/>
      <p:bldP spid="3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Заголовок 1"/>
          <p:cNvSpPr>
            <a:spLocks noGrp="1"/>
          </p:cNvSpPr>
          <p:nvPr>
            <p:ph type="title"/>
          </p:nvPr>
        </p:nvSpPr>
        <p:spPr bwMode="auto">
          <a:xfrm>
            <a:off x="457200" y="228600"/>
            <a:ext cx="79248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ru-RU" sz="3200" b="1" cap="none" dirty="0">
                <a:solidFill>
                  <a:srgbClr val="E75C01"/>
                </a:solidFill>
                <a:latin typeface="Verdana" pitchFamily="34" charset="0"/>
              </a:rPr>
              <a:t>ТЕМА 7. </a:t>
            </a:r>
            <a:r>
              <a:rPr lang="ru-RU" sz="3200" b="1" cap="none" dirty="0">
                <a:solidFill>
                  <a:srgbClr val="E75C01"/>
                </a:solidFill>
                <a:latin typeface="Arial" charset="0"/>
              </a:rPr>
              <a:t>ВОПРОСЫ:</a:t>
            </a:r>
            <a:endParaRPr lang="ru-RU" b="1" cap="none" dirty="0">
              <a:latin typeface="Arial" charset="0"/>
            </a:endParaRPr>
          </a:p>
        </p:txBody>
      </p:sp>
      <p:sp>
        <p:nvSpPr>
          <p:cNvPr id="19458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914400"/>
            <a:ext cx="8686800" cy="5486400"/>
          </a:xfrm>
        </p:spPr>
        <p:txBody>
          <a:bodyPr/>
          <a:lstStyle/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1. Понятие рационального потребителя. Общая и предельная полезность. Равновесие потребителя.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2. Краткосрочный  и долгосрочный производственные периоды. Производственная функция и ее характеристики.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3. Общий,  средний   и предельный продукт:  понятие, измерение,  взаимосвязь. 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4. </a:t>
            </a:r>
            <a:r>
              <a:rPr lang="ru-RU" sz="20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Изокванты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. Предельная норма технологического замещения.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5. Понятие и классификация издержек. 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6. Издержки  производства  в краткосрочном периоде, их динамика.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7. Издержки производства в долгосрочном периоде.  Эффекты масштаба.  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8. </a:t>
            </a:r>
            <a:r>
              <a:rPr lang="ru-RU" sz="2000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Изокосты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. Равновесие производителя. Траектория роста предприятия.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9. Доход и прибыль фирмы. </a:t>
            </a:r>
          </a:p>
          <a:p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0"/>
            <a:ext cx="74676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КАРДИНАЛИЗМ И ОРДИНАЛИЗМ</a:t>
            </a:r>
          </a:p>
        </p:txBody>
      </p:sp>
      <p:pic>
        <p:nvPicPr>
          <p:cNvPr id="23554" name="Picture 4" descr="Картинки по запросу витрина магазина продуктов"/>
          <p:cNvPicPr>
            <a:picLocks noChangeAspect="1" noChangeArrowheads="1"/>
          </p:cNvPicPr>
          <p:nvPr/>
        </p:nvPicPr>
        <p:blipFill>
          <a:blip r:embed="rId2" cstate="print"/>
          <a:srcRect l="8235" t="3401" r="8235" b="20071"/>
          <a:stretch>
            <a:fillRect/>
          </a:stretch>
        </p:blipFill>
        <p:spPr bwMode="auto">
          <a:xfrm>
            <a:off x="914400" y="685800"/>
            <a:ext cx="7183438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524000" y="12954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25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2667000" y="12954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20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1371600" y="25146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45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819400" y="26670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50</a:t>
            </a: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743200" y="38100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30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981200" y="38100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28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524000" y="38100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8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219200" y="50292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6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590800" y="50292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6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352800" y="50292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4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5410200" y="8382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8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943600" y="8382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6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629400" y="8382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3</a:t>
            </a:r>
          </a:p>
        </p:txBody>
      </p:sp>
      <p:sp>
        <p:nvSpPr>
          <p:cNvPr id="20" name="TextBox 19"/>
          <p:cNvSpPr txBox="1">
            <a:spLocks noChangeArrowheads="1"/>
          </p:cNvSpPr>
          <p:nvPr/>
        </p:nvSpPr>
        <p:spPr bwMode="auto">
          <a:xfrm>
            <a:off x="7086600" y="25146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5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5105400" y="25146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11</a:t>
            </a:r>
          </a:p>
        </p:txBody>
      </p: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4648200" y="39624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1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5257800" y="39624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0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5867400" y="40386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3</a:t>
            </a: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6477000" y="41910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9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7086600" y="41910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4</a:t>
            </a:r>
          </a:p>
        </p:txBody>
      </p: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410200" y="59436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0</a:t>
            </a:r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6781800" y="5943600"/>
            <a:ext cx="53340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2400" b="1">
                <a:solidFill>
                  <a:srgbClr val="005DA2"/>
                </a:solidFill>
              </a:rPr>
              <a:t>42</a:t>
            </a:r>
          </a:p>
        </p:txBody>
      </p:sp>
      <p:sp>
        <p:nvSpPr>
          <p:cNvPr id="29" name="8-конечная звезда 28"/>
          <p:cNvSpPr/>
          <p:nvPr/>
        </p:nvSpPr>
        <p:spPr>
          <a:xfrm>
            <a:off x="3429000" y="2667000"/>
            <a:ext cx="609600" cy="609600"/>
          </a:xfrm>
          <a:prstGeom prst="star8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dirty="0"/>
              <a:t>1</a:t>
            </a:r>
          </a:p>
        </p:txBody>
      </p:sp>
      <p:sp>
        <p:nvSpPr>
          <p:cNvPr id="30" name="8-конечная звезда 29"/>
          <p:cNvSpPr/>
          <p:nvPr/>
        </p:nvSpPr>
        <p:spPr>
          <a:xfrm>
            <a:off x="914400" y="2971800"/>
            <a:ext cx="609600" cy="609600"/>
          </a:xfrm>
          <a:prstGeom prst="star8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dirty="0"/>
              <a:t>2</a:t>
            </a:r>
          </a:p>
        </p:txBody>
      </p:sp>
      <p:sp>
        <p:nvSpPr>
          <p:cNvPr id="31" name="8-конечная звезда 30"/>
          <p:cNvSpPr/>
          <p:nvPr/>
        </p:nvSpPr>
        <p:spPr>
          <a:xfrm>
            <a:off x="7010400" y="5181600"/>
            <a:ext cx="609600" cy="609600"/>
          </a:xfrm>
          <a:prstGeom prst="star8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dirty="0"/>
              <a:t>3</a:t>
            </a:r>
          </a:p>
        </p:txBody>
      </p:sp>
      <p:sp>
        <p:nvSpPr>
          <p:cNvPr id="32" name="8-конечная звезда 31"/>
          <p:cNvSpPr/>
          <p:nvPr/>
        </p:nvSpPr>
        <p:spPr>
          <a:xfrm>
            <a:off x="3352800" y="4038600"/>
            <a:ext cx="609600" cy="609600"/>
          </a:xfrm>
          <a:prstGeom prst="star8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dirty="0"/>
              <a:t>4</a:t>
            </a:r>
          </a:p>
        </p:txBody>
      </p:sp>
      <p:sp>
        <p:nvSpPr>
          <p:cNvPr id="33" name="8-конечная звезда 32"/>
          <p:cNvSpPr/>
          <p:nvPr/>
        </p:nvSpPr>
        <p:spPr>
          <a:xfrm>
            <a:off x="2209800" y="4495800"/>
            <a:ext cx="609600" cy="609600"/>
          </a:xfrm>
          <a:prstGeom prst="star8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8C383-C4DC-47FB-ADD4-F5C8D62A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1375410"/>
            <a:ext cx="5184576" cy="2125598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Что нам это дает?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AECE48E-19C9-4B5C-8FF6-7C65CE77A9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972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C8C383-C4DC-47FB-ADD4-F5C8D62A5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1375410"/>
            <a:ext cx="7632848" cy="2125598"/>
          </a:xfrm>
        </p:spPr>
        <p:txBody>
          <a:bodyPr>
            <a:norm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Самое время поговорить о спросе и предложении)</a:t>
            </a:r>
          </a:p>
        </p:txBody>
      </p:sp>
    </p:spTree>
    <p:extLst>
      <p:ext uri="{BB962C8B-B14F-4D97-AF65-F5344CB8AC3E}">
        <p14:creationId xmlns:p14="http://schemas.microsoft.com/office/powerpoint/2010/main" val="40385538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4400"/>
          </a:p>
        </p:txBody>
      </p:sp>
      <p:sp>
        <p:nvSpPr>
          <p:cNvPr id="4" name="AutoShape 2"/>
          <p:cNvSpPr txBox="1">
            <a:spLocks noChangeArrowheads="1"/>
          </p:cNvSpPr>
          <p:nvPr/>
        </p:nvSpPr>
        <p:spPr bwMode="auto">
          <a:xfrm>
            <a:off x="152400" y="0"/>
            <a:ext cx="85344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</a:pPr>
            <a:r>
              <a:rPr lang="ru-RU" sz="2800" b="1">
                <a:solidFill>
                  <a:srgbClr val="FF0000"/>
                </a:solidFill>
                <a:latin typeface="Verdana" pitchFamily="34" charset="0"/>
              </a:rPr>
              <a:t>Вопрос </a:t>
            </a:r>
            <a:r>
              <a:rPr lang="en-US" sz="2800" b="1">
                <a:solidFill>
                  <a:srgbClr val="FF0000"/>
                </a:solidFill>
                <a:latin typeface="Verdana" pitchFamily="34" charset="0"/>
              </a:rPr>
              <a:t>2</a:t>
            </a:r>
            <a:r>
              <a:rPr lang="ru-RU" sz="2800" b="1">
                <a:solidFill>
                  <a:srgbClr val="0070C0"/>
                </a:solidFill>
                <a:latin typeface="Verdana" pitchFamily="34" charset="0"/>
              </a:rPr>
              <a:t>. </a:t>
            </a:r>
            <a:r>
              <a:rPr lang="ru-RU" sz="2800" b="1">
                <a:solidFill>
                  <a:srgbClr val="005DA2"/>
                </a:solidFill>
                <a:latin typeface="Verdana" pitchFamily="34" charset="0"/>
              </a:rPr>
              <a:t>Краткосрочный  и долгосрочный производственные периоды. Производственная функция и ее характеристики.</a:t>
            </a:r>
          </a:p>
          <a:p>
            <a:pPr marL="273050" indent="-273050" algn="ctr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ru-RU" sz="2400" b="1">
              <a:solidFill>
                <a:srgbClr val="005DA2"/>
              </a:solidFill>
              <a:latin typeface="Verdana" pitchFamily="34" charset="0"/>
            </a:endParaRPr>
          </a:p>
        </p:txBody>
      </p:sp>
      <p:sp>
        <p:nvSpPr>
          <p:cNvPr id="6" name="Содержимое 5"/>
          <p:cNvSpPr>
            <a:spLocks noGrp="1"/>
          </p:cNvSpPr>
          <p:nvPr>
            <p:ph sz="quarter" idx="1"/>
          </p:nvPr>
        </p:nvSpPr>
        <p:spPr>
          <a:xfrm>
            <a:off x="228600" y="1981200"/>
            <a:ext cx="8382000" cy="43402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b="1" u="sng">
                <a:latin typeface="Verdana" pitchFamily="34" charset="0"/>
                <a:ea typeface="Verdana" pitchFamily="34" charset="0"/>
                <a:cs typeface="Verdana" pitchFamily="34" charset="0"/>
              </a:rPr>
              <a:t>Мгновенный период </a:t>
            </a: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–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нельзя изменить количество ни одного фактора производства</a:t>
            </a:r>
          </a:p>
          <a:p>
            <a:pPr>
              <a:lnSpc>
                <a:spcPct val="90000"/>
              </a:lnSpc>
            </a:pPr>
            <a:r>
              <a:rPr lang="ru-RU" b="1" u="sng">
                <a:latin typeface="Verdana" pitchFamily="34" charset="0"/>
                <a:ea typeface="Verdana" pitchFamily="34" charset="0"/>
                <a:cs typeface="Verdana" pitchFamily="34" charset="0"/>
              </a:rPr>
              <a:t>Краткосрочный период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— период, в рамках которого фирма не может изменить величину хотя бы одного из факторов производства. </a:t>
            </a:r>
          </a:p>
          <a:p>
            <a:pPr>
              <a:lnSpc>
                <a:spcPct val="90000"/>
              </a:lnSpc>
            </a:pPr>
            <a:r>
              <a:rPr lang="ru-RU" b="1" u="sng">
                <a:latin typeface="Verdana" pitchFamily="34" charset="0"/>
                <a:ea typeface="Verdana" pitchFamily="34" charset="0"/>
                <a:cs typeface="Verdana" pitchFamily="34" charset="0"/>
              </a:rPr>
              <a:t>Долгосрочный период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— период, в рамках которого возможно изменение величин всех факторов производства. </a:t>
            </a:r>
          </a:p>
          <a:p>
            <a:pPr>
              <a:lnSpc>
                <a:spcPct val="90000"/>
              </a:lnSpc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Периоды отличаются не  продолжительностью времени, а возможностью (или ее отсутствием) изменения всех факторов производства.</a:t>
            </a:r>
          </a:p>
          <a:p>
            <a:endParaRPr lang="ru-RU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458200" cy="5181600"/>
          </a:xfrm>
        </p:spPr>
        <p:txBody>
          <a:bodyPr/>
          <a:lstStyle/>
          <a:p>
            <a:r>
              <a:rPr lang="ru-RU" sz="2600" b="1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Постоянные факторы производства 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— это факторы, количество которых фирма не в состоянии увеличить в краткосрочном периоде (земля, здания, станки).</a:t>
            </a:r>
          </a:p>
          <a:p>
            <a:endParaRPr lang="ru-RU" sz="26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600" b="1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Переменные факторы производства 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— это факторы, количество которых изменяется, т.е. их можно увеличивать достаточно быстро (трудовые и сырьевые ресурсы).</a:t>
            </a: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914400" y="457200"/>
            <a:ext cx="7467600" cy="6858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ПОСТОЯННЫЕ И ПЕРЕМЕННЫЕ ФАКТОРЫ ПРОИЗВОДСТВА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467600" cy="6397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ПЕРИОДЫ И ФАКТОРЫ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143000"/>
            <a:ext cx="8458200" cy="2743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b="1" u="sng">
                <a:latin typeface="Verdana" pitchFamily="34" charset="0"/>
                <a:ea typeface="Verdana" pitchFamily="34" charset="0"/>
                <a:cs typeface="Verdana" pitchFamily="34" charset="0"/>
              </a:rPr>
              <a:t>Мгновенный период </a:t>
            </a: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–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все</a:t>
            </a: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факторы производства являются постоянными </a:t>
            </a:r>
          </a:p>
          <a:p>
            <a:pPr>
              <a:lnSpc>
                <a:spcPct val="90000"/>
              </a:lnSpc>
            </a:pPr>
            <a:r>
              <a:rPr lang="ru-RU" b="1" u="sng">
                <a:latin typeface="Verdana" pitchFamily="34" charset="0"/>
                <a:ea typeface="Verdana" pitchFamily="34" charset="0"/>
                <a:cs typeface="Verdana" pitchFamily="34" charset="0"/>
              </a:rPr>
              <a:t>Краткосрочный период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— часть факторов производства является постоянными, часть - переменными</a:t>
            </a:r>
          </a:p>
          <a:p>
            <a:pPr>
              <a:lnSpc>
                <a:spcPct val="90000"/>
              </a:lnSpc>
            </a:pPr>
            <a:r>
              <a:rPr lang="ru-RU" b="1" u="sng">
                <a:latin typeface="Verdana" pitchFamily="34" charset="0"/>
                <a:ea typeface="Verdana" pitchFamily="34" charset="0"/>
                <a:cs typeface="Verdana" pitchFamily="34" charset="0"/>
              </a:rPr>
              <a:t>Долгосрочный период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— все</a:t>
            </a: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факторы производства являются переменными</a:t>
            </a:r>
          </a:p>
        </p:txBody>
      </p:sp>
      <p:pic>
        <p:nvPicPr>
          <p:cNvPr id="228354" name="Picture 2" descr="Картинки по запросу приклееный человек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7338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8356" name="Picture 4" descr="Картинки по запросу усейн болт 201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67200" y="3733800"/>
            <a:ext cx="43434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8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8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0"/>
            <a:ext cx="8458200" cy="6858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ПРОИЗВОДСТВЕННАЯ ФУНКЦИЯ</a:t>
            </a:r>
          </a:p>
        </p:txBody>
      </p:sp>
      <p:sp>
        <p:nvSpPr>
          <p:cNvPr id="231426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762000"/>
            <a:ext cx="8305800" cy="43402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600" b="1" u="sng"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Производственная функция 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– </a:t>
            </a:r>
            <a:r>
              <a:rPr lang="ru-RU" sz="2600" i="1">
                <a:latin typeface="Verdana" pitchFamily="34" charset="0"/>
                <a:ea typeface="Verdana" pitchFamily="34" charset="0"/>
                <a:cs typeface="Verdana" pitchFamily="34" charset="0"/>
              </a:rPr>
              <a:t>технологически эффективная 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зависимость объёма выпуска продукции от количества факторов производства.</a:t>
            </a:r>
          </a:p>
          <a:p>
            <a:pPr>
              <a:lnSpc>
                <a:spcPct val="90000"/>
              </a:lnSpc>
            </a:pPr>
            <a:endParaRPr lang="ru-RU" sz="16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3600">
                <a:latin typeface="Verdana" pitchFamily="34" charset="0"/>
                <a:ea typeface="Verdana" pitchFamily="34" charset="0"/>
                <a:cs typeface="Verdana" pitchFamily="34" charset="0"/>
              </a:rPr>
              <a:t>Q = f(F</a:t>
            </a:r>
            <a:r>
              <a:rPr lang="en-US" sz="3600" baseline="-2500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en-US" sz="3600">
                <a:latin typeface="Verdana" pitchFamily="34" charset="0"/>
                <a:ea typeface="Verdana" pitchFamily="34" charset="0"/>
                <a:cs typeface="Verdana" pitchFamily="34" charset="0"/>
              </a:rPr>
              <a:t>, F</a:t>
            </a:r>
            <a:r>
              <a:rPr lang="en-US" sz="3600" baseline="-25000"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sz="3600">
                <a:latin typeface="Verdana" pitchFamily="34" charset="0"/>
                <a:ea typeface="Verdana" pitchFamily="34" charset="0"/>
                <a:cs typeface="Verdana" pitchFamily="34" charset="0"/>
              </a:rPr>
              <a:t>,</a:t>
            </a:r>
            <a:r>
              <a:rPr lang="ru-RU" sz="3600">
                <a:latin typeface="Verdana" pitchFamily="34" charset="0"/>
                <a:ea typeface="Verdana" pitchFamily="34" charset="0"/>
                <a:cs typeface="Verdana" pitchFamily="34" charset="0"/>
              </a:rPr>
              <a:t> …, </a:t>
            </a:r>
            <a:r>
              <a:rPr lang="en-US" sz="3600"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3600" baseline="-2500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sz="360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endParaRPr lang="ru-RU" sz="36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3600">
                <a:latin typeface="Verdana" pitchFamily="34" charset="0"/>
                <a:ea typeface="Verdana" pitchFamily="34" charset="0"/>
                <a:cs typeface="Verdana" pitchFamily="34" charset="0"/>
              </a:rPr>
              <a:t>Двухфакторная функция: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3600">
                <a:latin typeface="Verdana" pitchFamily="34" charset="0"/>
                <a:ea typeface="Verdana" pitchFamily="34" charset="0"/>
                <a:cs typeface="Verdana" pitchFamily="34" charset="0"/>
              </a:rPr>
              <a:t>Q = f (L, K)</a:t>
            </a:r>
            <a:endParaRPr lang="ru-RU" sz="36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ru-RU" sz="16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  где </a:t>
            </a:r>
            <a:r>
              <a:rPr lang="en-US" sz="2600">
                <a:latin typeface="Verdana" pitchFamily="34" charset="0"/>
                <a:ea typeface="Verdana" pitchFamily="34" charset="0"/>
                <a:cs typeface="Verdana" pitchFamily="34" charset="0"/>
              </a:rPr>
              <a:t>Q 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—</a:t>
            </a:r>
            <a:r>
              <a:rPr lang="en-US" sz="26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600" b="1" u="sng">
                <a:latin typeface="Verdana" pitchFamily="34" charset="0"/>
                <a:ea typeface="Verdana" pitchFamily="34" charset="0"/>
                <a:cs typeface="Verdana" pitchFamily="34" charset="0"/>
              </a:rPr>
              <a:t>максимальный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 объём продукции, производимый при данных технологии, количестве и сочетании ресурсов; </a:t>
            </a:r>
            <a:r>
              <a:rPr lang="en-US" sz="26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endParaRPr lang="ru-RU" sz="26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sz="2600"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600" baseline="-25000"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,</a:t>
            </a:r>
            <a:r>
              <a:rPr lang="en-US" sz="2600"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600" baseline="-25000"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,</a:t>
            </a:r>
            <a:r>
              <a:rPr lang="ru-RU" sz="2600" baseline="-250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 sz="2600">
                <a:latin typeface="Verdana" pitchFamily="34" charset="0"/>
                <a:ea typeface="Verdana" pitchFamily="34" charset="0"/>
                <a:cs typeface="Verdana" pitchFamily="34" charset="0"/>
              </a:rPr>
              <a:t>F</a:t>
            </a:r>
            <a:r>
              <a:rPr lang="en-US" sz="2600" baseline="-2500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— величины используемых ресурсов;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  <a:r>
              <a:rPr lang="en-US" sz="2600">
                <a:latin typeface="Verdana" pitchFamily="34" charset="0"/>
                <a:ea typeface="Verdana" pitchFamily="34" charset="0"/>
                <a:cs typeface="Verdana" pitchFamily="34" charset="0"/>
              </a:rPr>
              <a:t>L – 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труд, </a:t>
            </a:r>
            <a:r>
              <a:rPr lang="en-US" sz="2600">
                <a:latin typeface="Verdana" pitchFamily="34" charset="0"/>
                <a:ea typeface="Verdana" pitchFamily="34" charset="0"/>
                <a:cs typeface="Verdana" pitchFamily="34" charset="0"/>
              </a:rPr>
              <a:t>K - 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капитал 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СВОЙСТВА ПРОИЗВОДСТВЕННОЙ ФУНКЦИИ: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1371600"/>
            <a:ext cx="8610600" cy="5486400"/>
          </a:xfrm>
        </p:spPr>
        <p:txBody>
          <a:bodyPr/>
          <a:lstStyle/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1. Факторы дополняют друг друга, но в определенных пределах возможна и их взаимозаменяемость: </a:t>
            </a:r>
          </a:p>
          <a:p>
            <a:r>
              <a:rPr lang="ru-RU" u="sng">
                <a:latin typeface="Verdana" pitchFamily="34" charset="0"/>
                <a:ea typeface="Verdana" pitchFamily="34" charset="0"/>
                <a:cs typeface="Verdana" pitchFamily="34" charset="0"/>
              </a:rPr>
              <a:t>Например: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L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можно заменить на К</a:t>
            </a: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2. Чем длиннее временной период, тем большее количество факторов может быть изменено. </a:t>
            </a:r>
          </a:p>
          <a:p>
            <a:r>
              <a:rPr lang="ru-RU" u="sng">
                <a:latin typeface="Verdana" pitchFamily="34" charset="0"/>
                <a:ea typeface="Verdana" pitchFamily="34" charset="0"/>
                <a:cs typeface="Verdana" pitchFamily="34" charset="0"/>
              </a:rPr>
              <a:t>Например: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 за месяц можно изменить только количество работников, сырья. За год – место, количество зданий, квалификацию работников.  </a:t>
            </a: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3. Если отсутствует хотя бы один из факторов производства, то выпуск продукции невозможен.</a:t>
            </a:r>
            <a:endParaRPr lang="ru-RU"/>
          </a:p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33400" y="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СВОЙСТВА ПРОИЗВОДСТВЕННОЙ ФУНКЦИИ:</a:t>
            </a:r>
          </a:p>
        </p:txBody>
      </p:sp>
      <p:sp>
        <p:nvSpPr>
          <p:cNvPr id="8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534400" cy="5410200"/>
          </a:xfrm>
        </p:spPr>
        <p:txBody>
          <a:bodyPr/>
          <a:lstStyle/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4. Существует технологический предел ситуации, когда увеличение только одного фактора приводит к росту продукции. </a:t>
            </a:r>
          </a:p>
          <a:p>
            <a:r>
              <a:rPr lang="ru-RU" u="sng">
                <a:latin typeface="Verdana" pitchFamily="34" charset="0"/>
                <a:ea typeface="Verdana" pitchFamily="34" charset="0"/>
                <a:cs typeface="Verdana" pitchFamily="34" charset="0"/>
              </a:rPr>
              <a:t>Например: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в какой-то момент работников станет так много, что они не будут помещаться в офисе.</a:t>
            </a: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5. Каждая производственная функция показывает </a:t>
            </a:r>
            <a:r>
              <a:rPr lang="ru-RU" b="1" u="sng">
                <a:latin typeface="Verdana" pitchFamily="34" charset="0"/>
                <a:ea typeface="Verdana" pitchFamily="34" charset="0"/>
                <a:cs typeface="Verdana" pitchFamily="34" charset="0"/>
              </a:rPr>
              <a:t>эффективную технологию</a:t>
            </a: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, которая позволяет произвести максимально возможное количество товаров (или использовать минимальный объем факторов производства). </a:t>
            </a:r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6. Изменение технологии означает изменение производственной функции.</a:t>
            </a:r>
          </a:p>
          <a:p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Примеры 5 и 6 рассмотрим на графике</a:t>
            </a:r>
          </a:p>
          <a:p>
            <a:endParaRPr lang="ru-RU"/>
          </a:p>
          <a:p>
            <a:endParaRPr lang="ru-RU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497" name="Picture 2" descr="http://n2tutor.ru/materials/handbook/chapter10/part3/10g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914400"/>
            <a:ext cx="4724400" cy="391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1060" name="Picture 4" descr="http://n2tutor.ru/materials/handbook/chapter10/part3/10g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3810000"/>
            <a:ext cx="3865563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Заголовок 6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ГРАФИК ПРОИЗВОДСТВЕННОЙ ФУНКЦИИ</a:t>
            </a:r>
          </a:p>
        </p:txBody>
      </p:sp>
      <p:sp>
        <p:nvSpPr>
          <p:cNvPr id="234500" name="Содержимое 7"/>
          <p:cNvSpPr>
            <a:spLocks noGrp="1"/>
          </p:cNvSpPr>
          <p:nvPr>
            <p:ph sz="quarter" idx="1"/>
          </p:nvPr>
        </p:nvSpPr>
        <p:spPr>
          <a:xfrm>
            <a:off x="5562600" y="1143000"/>
            <a:ext cx="3124200" cy="2438400"/>
          </a:xfrm>
        </p:spPr>
        <p:txBody>
          <a:bodyPr/>
          <a:lstStyle/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Двухфакторная функция: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Q = f (L, K)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где 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L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изменяется, а </a:t>
            </a: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К=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const 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неизменно).</a:t>
            </a:r>
          </a:p>
          <a:p>
            <a:endParaRPr lang="ru-RU"/>
          </a:p>
        </p:txBody>
      </p:sp>
      <p:sp>
        <p:nvSpPr>
          <p:cNvPr id="9" name="Содержимое 7"/>
          <p:cNvSpPr txBox="1">
            <a:spLocks/>
          </p:cNvSpPr>
          <p:nvPr/>
        </p:nvSpPr>
        <p:spPr bwMode="auto">
          <a:xfrm>
            <a:off x="152400" y="5410200"/>
            <a:ext cx="4876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algn="ctr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Увеличение </a:t>
            </a:r>
            <a:r>
              <a:rPr lang="en-US" sz="2400" b="1">
                <a:solidFill>
                  <a:schemeClr val="tx1"/>
                </a:solidFill>
                <a:latin typeface="Verdana" pitchFamily="34" charset="0"/>
              </a:rPr>
              <a:t>L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: 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из т. А в т. В</a:t>
            </a:r>
          </a:p>
          <a:p>
            <a:pPr marL="273050" indent="-273050" algn="ctr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Улучшение технологии: 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сдвиг функции вверх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ru-RU" sz="2400">
              <a:solidFill>
                <a:schemeClr val="tx1"/>
              </a:solidFill>
              <a:latin typeface="Century Schoolbook" pitchFamily="18" charset="0"/>
            </a:endParaRPr>
          </a:p>
        </p:txBody>
      </p:sp>
      <p:sp>
        <p:nvSpPr>
          <p:cNvPr id="10" name="Овал 9"/>
          <p:cNvSpPr/>
          <p:nvPr/>
        </p:nvSpPr>
        <p:spPr>
          <a:xfrm>
            <a:off x="914400" y="32766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13" name="Овал 12"/>
          <p:cNvSpPr/>
          <p:nvPr/>
        </p:nvSpPr>
        <p:spPr>
          <a:xfrm>
            <a:off x="2514600" y="1447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457200" y="2895600"/>
            <a:ext cx="4445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800" b="1">
                <a:solidFill>
                  <a:schemeClr val="tx1"/>
                </a:solidFill>
              </a:rPr>
              <a:t>А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2057400" y="1752600"/>
            <a:ext cx="4445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ru-RU" sz="2800" b="1">
                <a:solidFill>
                  <a:schemeClr val="tx1"/>
                </a:solidFill>
              </a:rPr>
              <a:t>В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2743200" y="1219200"/>
            <a:ext cx="2314575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tx1"/>
                </a:solidFill>
              </a:rPr>
              <a:t>D</a:t>
            </a:r>
            <a:r>
              <a:rPr lang="en-US" sz="2400">
                <a:solidFill>
                  <a:schemeClr val="tx1"/>
                </a:solidFill>
              </a:rPr>
              <a:t> </a:t>
            </a:r>
            <a:r>
              <a:rPr lang="ru-RU" sz="2400">
                <a:solidFill>
                  <a:schemeClr val="tx1"/>
                </a:solidFill>
              </a:rPr>
              <a:t>невозможно </a:t>
            </a:r>
          </a:p>
          <a:p>
            <a:r>
              <a:rPr lang="ru-RU" sz="2400">
                <a:solidFill>
                  <a:schemeClr val="tx1"/>
                </a:solidFill>
              </a:rPr>
              <a:t>достичь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2209800" y="3124200"/>
            <a:ext cx="2881313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1">
                <a:solidFill>
                  <a:schemeClr val="tx1"/>
                </a:solidFill>
              </a:rPr>
              <a:t>C</a:t>
            </a:r>
            <a:r>
              <a:rPr lang="en-US" sz="2400">
                <a:solidFill>
                  <a:schemeClr val="tx1"/>
                </a:solidFill>
              </a:rPr>
              <a:t>  </a:t>
            </a:r>
            <a:r>
              <a:rPr lang="ru-RU" sz="2400">
                <a:solidFill>
                  <a:schemeClr val="tx1"/>
                </a:solidFill>
              </a:rPr>
              <a:t>неэффективное</a:t>
            </a:r>
          </a:p>
          <a:p>
            <a:r>
              <a:rPr lang="ru-RU" sz="2400">
                <a:solidFill>
                  <a:schemeClr val="tx1"/>
                </a:solidFill>
              </a:rPr>
              <a:t>     производство</a:t>
            </a:r>
          </a:p>
        </p:txBody>
      </p:sp>
      <p:cxnSp>
        <p:nvCxnSpPr>
          <p:cNvPr id="19" name="Прямая соединительная линия 18"/>
          <p:cNvCxnSpPr>
            <a:endCxn id="13" idx="4"/>
          </p:cNvCxnSpPr>
          <p:nvPr/>
        </p:nvCxnSpPr>
        <p:spPr>
          <a:xfrm rot="5400000" flipH="1" flipV="1">
            <a:off x="1028701" y="3162300"/>
            <a:ext cx="3124200" cy="317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Овал 11"/>
          <p:cNvSpPr/>
          <p:nvPr/>
        </p:nvSpPr>
        <p:spPr>
          <a:xfrm>
            <a:off x="2514600" y="3048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2362200" y="4724400"/>
            <a:ext cx="6858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>
                <a:solidFill>
                  <a:schemeClr val="tx1"/>
                </a:solidFill>
              </a:rPr>
              <a:t>L</a:t>
            </a:r>
            <a:r>
              <a:rPr lang="en-US" sz="1800">
                <a:solidFill>
                  <a:schemeClr val="tx1"/>
                </a:solidFill>
              </a:rPr>
              <a:t>0</a:t>
            </a:r>
            <a:endParaRPr lang="ru-RU" sz="2800">
              <a:solidFill>
                <a:schemeClr val="tx1"/>
              </a:solidFill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2514600" y="22860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3" grpId="0" animBg="1"/>
      <p:bldP spid="14" grpId="0"/>
      <p:bldP spid="15" grpId="0"/>
      <p:bldP spid="16" grpId="0"/>
      <p:bldP spid="17" grpId="0"/>
      <p:bldP spid="12" grpId="0" animBg="1"/>
      <p:bldP spid="25" grpId="0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14348" y="2285992"/>
            <a:ext cx="7772400" cy="1362075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Как понять предпочтения человека?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21" name="Picture 4" descr="Картинки по запросу тяжелый труд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4000" y="3048000"/>
            <a:ext cx="5080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22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1752600"/>
            <a:ext cx="8610600" cy="3197225"/>
          </a:xfrm>
        </p:spPr>
        <p:txBody>
          <a:bodyPr/>
          <a:lstStyle/>
          <a:p>
            <a:r>
              <a:rPr lang="ru-RU" sz="32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Краткосрочный производственный период</a:t>
            </a:r>
          </a:p>
          <a:p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 Двухфакторная функция: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200" b="1">
                <a:latin typeface="Verdana" pitchFamily="34" charset="0"/>
                <a:ea typeface="Verdana" pitchFamily="34" charset="0"/>
                <a:cs typeface="Verdana" pitchFamily="34" charset="0"/>
              </a:rPr>
              <a:t>Q = f (L, K)</a:t>
            </a:r>
            <a:r>
              <a:rPr lang="ru-RU" sz="320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3200">
                <a:latin typeface="Verdana" pitchFamily="34" charset="0"/>
                <a:ea typeface="Verdana" pitchFamily="34" charset="0"/>
                <a:cs typeface="Verdana" pitchFamily="34" charset="0"/>
              </a:rPr>
              <a:t>где </a:t>
            </a:r>
            <a:r>
              <a:rPr lang="en-US" sz="3200" b="1">
                <a:latin typeface="Verdana" pitchFamily="34" charset="0"/>
                <a:ea typeface="Verdana" pitchFamily="34" charset="0"/>
                <a:cs typeface="Verdana" pitchFamily="34" charset="0"/>
              </a:rPr>
              <a:t>L</a:t>
            </a:r>
            <a:r>
              <a:rPr lang="en-US" sz="32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3200">
                <a:latin typeface="Verdana" pitchFamily="34" charset="0"/>
                <a:ea typeface="Verdana" pitchFamily="34" charset="0"/>
                <a:cs typeface="Verdana" pitchFamily="34" charset="0"/>
              </a:rPr>
              <a:t>изменяется,</a:t>
            </a:r>
            <a:endParaRPr lang="en-US" sz="32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3200">
                <a:latin typeface="Verdana" pitchFamily="34" charset="0"/>
                <a:ea typeface="Verdana" pitchFamily="34" charset="0"/>
                <a:cs typeface="Verdana" pitchFamily="34" charset="0"/>
              </a:rPr>
              <a:t> а </a:t>
            </a:r>
            <a:r>
              <a:rPr lang="ru-RU" sz="3200" b="1">
                <a:latin typeface="Verdana" pitchFamily="34" charset="0"/>
                <a:ea typeface="Verdana" pitchFamily="34" charset="0"/>
                <a:cs typeface="Verdana" pitchFamily="34" charset="0"/>
              </a:rPr>
              <a:t>К=</a:t>
            </a:r>
            <a:r>
              <a:rPr lang="en-US" sz="3200" b="1">
                <a:latin typeface="Verdana" pitchFamily="34" charset="0"/>
                <a:ea typeface="Verdana" pitchFamily="34" charset="0"/>
                <a:cs typeface="Verdana" pitchFamily="34" charset="0"/>
              </a:rPr>
              <a:t>const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sz="3200">
                <a:latin typeface="Verdana" pitchFamily="34" charset="0"/>
                <a:ea typeface="Verdana" pitchFamily="34" charset="0"/>
                <a:cs typeface="Verdana" pitchFamily="34" charset="0"/>
              </a:rPr>
              <a:t>(</a:t>
            </a:r>
            <a:r>
              <a:rPr lang="ru-RU" sz="3200">
                <a:latin typeface="Verdana" pitchFamily="34" charset="0"/>
                <a:ea typeface="Verdana" pitchFamily="34" charset="0"/>
                <a:cs typeface="Verdana" pitchFamily="34" charset="0"/>
              </a:rPr>
              <a:t>неизменно).</a:t>
            </a:r>
          </a:p>
          <a:p>
            <a:endParaRPr lang="ru-RU"/>
          </a:p>
        </p:txBody>
      </p:sp>
      <p:sp>
        <p:nvSpPr>
          <p:cNvPr id="4" name="AutoShape 2"/>
          <p:cNvSpPr>
            <a:spLocks noGrp="1" noChangeArrowheads="1"/>
          </p:cNvSpPr>
          <p:nvPr>
            <p:ph type="title"/>
          </p:nvPr>
        </p:nvSpPr>
        <p:spPr>
          <a:xfrm>
            <a:off x="304800" y="76200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 eaLnBrk="1" hangingPunct="1">
              <a:buFont typeface="Wingdings" pitchFamily="2" charset="2"/>
              <a:buNone/>
            </a:pPr>
            <a:r>
              <a:rPr lang="ru-RU" sz="2000" b="1" cap="none" dirty="0">
                <a:solidFill>
                  <a:srgbClr val="FF0000"/>
                </a:solidFill>
                <a:latin typeface="Verdana" pitchFamily="34" charset="0"/>
              </a:rPr>
              <a:t>ВОПРОС 3</a:t>
            </a:r>
            <a:r>
              <a:rPr lang="ru-RU" sz="1800" b="1" cap="none" dirty="0">
                <a:solidFill>
                  <a:srgbClr val="0070C0"/>
                </a:solidFill>
                <a:latin typeface="Verdana" pitchFamily="34" charset="0"/>
              </a:rPr>
              <a:t>.</a:t>
            </a:r>
            <a:r>
              <a:rPr lang="ru-RU" sz="2400" b="1" cap="none" dirty="0">
                <a:solidFill>
                  <a:srgbClr val="0070C0"/>
                </a:solidFill>
                <a:latin typeface="Verdana" pitchFamily="34" charset="0"/>
              </a:rPr>
              <a:t> </a:t>
            </a:r>
            <a:r>
              <a:rPr lang="ru-RU" sz="2400" b="1" cap="none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ОБЩИЙ,  СРЕДНИЙ   И ПРЕДЕЛЬНЫЙ ПРОДУКТ:  ПОНЯТИЕ, ИЗМЕРЕНИЕ,  ВЗАИМОСВЯЗЬ. </a:t>
            </a:r>
            <a:br>
              <a:rPr lang="ru-RU" sz="1800" b="1" cap="none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ru-RU" sz="1800" b="1" cap="none" dirty="0">
              <a:solidFill>
                <a:srgbClr val="005DA2"/>
              </a:solidFill>
              <a:latin typeface="Verdana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0" y="3581400"/>
            <a:ext cx="663575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Q</a:t>
            </a:r>
            <a:endParaRPr lang="ru-RU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62600" y="3505200"/>
            <a:ext cx="561975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</a:rPr>
              <a:t>L</a:t>
            </a:r>
            <a:endParaRPr lang="ru-RU" sz="4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9248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ОБЩИЙ ПРОДУКТ ПЕРЕМЕННОГО ФАКТОРА</a:t>
            </a:r>
          </a:p>
        </p:txBody>
      </p:sp>
      <p:sp>
        <p:nvSpPr>
          <p:cNvPr id="237572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1524000"/>
            <a:ext cx="8534400" cy="4568825"/>
          </a:xfrm>
        </p:spPr>
        <p:txBody>
          <a:bodyPr/>
          <a:lstStyle/>
          <a:p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Производственная функция будет отражать изменения только одного фактора</a:t>
            </a:r>
            <a:r>
              <a:rPr lang="en-US" sz="2800">
                <a:latin typeface="Verdana" pitchFamily="34" charset="0"/>
                <a:ea typeface="Verdana" pitchFamily="34" charset="0"/>
                <a:cs typeface="Verdana" pitchFamily="34" charset="0"/>
              </a:rPr>
              <a:t> L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:</a:t>
            </a:r>
          </a:p>
          <a:p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</a:p>
          <a:p>
            <a:r>
              <a:rPr lang="ru-RU" sz="2800" b="1">
                <a:solidFill>
                  <a:srgbClr val="0D795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Общий продукт (</a:t>
            </a:r>
            <a:r>
              <a:rPr lang="en-US" sz="2800" b="1">
                <a:solidFill>
                  <a:srgbClr val="0D795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TP</a:t>
            </a:r>
            <a:r>
              <a:rPr lang="en-US" sz="2800" b="1" baseline="-25000">
                <a:solidFill>
                  <a:srgbClr val="0D795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</a:t>
            </a:r>
            <a:r>
              <a:rPr lang="ru-RU" sz="2800" b="1">
                <a:solidFill>
                  <a:srgbClr val="0D795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) переменного ресурса </a:t>
            </a:r>
            <a:r>
              <a:rPr lang="en-US" sz="2800" b="1">
                <a:solidFill>
                  <a:srgbClr val="0D795A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L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— это тот объём продукции, который фирма произведёт при данном сочетании постоянных и переменного ресурсов.</a:t>
            </a:r>
          </a:p>
          <a:p>
            <a:endParaRPr lang="ru-RU"/>
          </a:p>
        </p:txBody>
      </p:sp>
      <p:graphicFrame>
        <p:nvGraphicFramePr>
          <p:cNvPr id="237570" name="Object 2"/>
          <p:cNvGraphicFramePr>
            <a:graphicFrameLocks noChangeAspect="1"/>
          </p:cNvGraphicFramePr>
          <p:nvPr/>
        </p:nvGraphicFramePr>
        <p:xfrm>
          <a:off x="1371600" y="2971800"/>
          <a:ext cx="58674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73" name="Формула" r:id="rId3" imgW="977476" imgH="215806" progId="Equation.3">
                  <p:embed/>
                </p:oleObj>
              </mc:Choice>
              <mc:Fallback>
                <p:oleObj name="Формула" r:id="rId3" imgW="977476" imgH="215806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971800"/>
                        <a:ext cx="58674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219200"/>
            <a:ext cx="8534400" cy="4873625"/>
          </a:xfrm>
        </p:spPr>
        <p:txBody>
          <a:bodyPr/>
          <a:lstStyle/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Средний продукт (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AP</a:t>
            </a:r>
            <a:r>
              <a:rPr lang="en-US" b="1" baseline="-25000">
                <a:latin typeface="Verdana" pitchFamily="34" charset="0"/>
                <a:ea typeface="Verdana" pitchFamily="34" charset="0"/>
                <a:cs typeface="Verdana" pitchFamily="34" charset="0"/>
              </a:rPr>
              <a:t>L</a:t>
            </a: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)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показывает объём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товаров, который приходится в среднем на единицу фактора (труда - человека, единицу рабочего времени).</a:t>
            </a:r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10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Предельный продукт (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MP</a:t>
            </a:r>
            <a:r>
              <a:rPr lang="en-US" b="1" baseline="-25000">
                <a:latin typeface="Verdana" pitchFamily="34" charset="0"/>
                <a:ea typeface="Verdana" pitchFamily="34" charset="0"/>
                <a:cs typeface="Verdana" pitchFamily="34" charset="0"/>
              </a:rPr>
              <a:t>L</a:t>
            </a: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)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— это прирост продукции, который получен в результате использования дополнительной единицы фактора (труда). </a:t>
            </a:r>
          </a:p>
          <a:p>
            <a:endParaRPr lang="ru-RU" b="1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79248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СРЕДНИЙ И ПРЕДЕЛЬНЫЙ ПРОДУКТ ПЕРЕМЕННОГО ФАКТОРА</a:t>
            </a:r>
          </a:p>
        </p:txBody>
      </p:sp>
      <p:graphicFrame>
        <p:nvGraphicFramePr>
          <p:cNvPr id="300033" name="Object 1"/>
          <p:cNvGraphicFramePr>
            <a:graphicFrameLocks noChangeAspect="1"/>
          </p:cNvGraphicFramePr>
          <p:nvPr/>
        </p:nvGraphicFramePr>
        <p:xfrm>
          <a:off x="3962400" y="2438400"/>
          <a:ext cx="3387725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39" name="Формула" r:id="rId3" imgW="685800" imgH="393700" progId="Equation.3">
                  <p:embed/>
                </p:oleObj>
              </mc:Choice>
              <mc:Fallback>
                <p:oleObj name="Формула" r:id="rId3" imgW="685800" imgH="393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2438400"/>
                        <a:ext cx="3387725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0034" name="Object 2"/>
          <p:cNvGraphicFramePr>
            <a:graphicFrameLocks noChangeAspect="1"/>
          </p:cNvGraphicFramePr>
          <p:nvPr/>
        </p:nvGraphicFramePr>
        <p:xfrm>
          <a:off x="2743200" y="5181600"/>
          <a:ext cx="4572000" cy="129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040" name="Формула" r:id="rId5" imgW="1524000" imgH="431800" progId="Equation.3">
                  <p:embed/>
                </p:oleObj>
              </mc:Choice>
              <mc:Fallback>
                <p:oleObj name="Формула" r:id="rId5" imgW="1524000" imgH="431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5181600"/>
                        <a:ext cx="4572000" cy="1295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РАСЧЕТ ОБЩЕГО, СРЕДНЕГО И ПРЕДЕЛЬНОГО ПРОДУКТА</a:t>
            </a:r>
          </a:p>
        </p:txBody>
      </p:sp>
      <p:graphicFrame>
        <p:nvGraphicFramePr>
          <p:cNvPr id="4" name="Содержимое 3"/>
          <p:cNvGraphicFramePr>
            <a:graphicFrameLocks noGrp="1"/>
          </p:cNvGraphicFramePr>
          <p:nvPr>
            <p:ph sz="quarter" idx="1"/>
          </p:nvPr>
        </p:nvGraphicFramePr>
        <p:xfrm>
          <a:off x="152400" y="1143000"/>
          <a:ext cx="85344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Труд</a:t>
                      </a:r>
                      <a:r>
                        <a:rPr lang="ru-RU" b="1" baseline="0" dirty="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L)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Капитал (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K)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Общий</a:t>
                      </a:r>
                      <a:r>
                        <a:rPr lang="ru-RU" b="1" baseline="0" dirty="0">
                          <a:solidFill>
                            <a:schemeClr val="tx1"/>
                          </a:solidFill>
                        </a:rPr>
                        <a:t> продукт труда (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TP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Средний</a:t>
                      </a:r>
                      <a:r>
                        <a:rPr lang="ru-RU" b="1" baseline="0" dirty="0">
                          <a:solidFill>
                            <a:schemeClr val="tx1"/>
                          </a:solidFill>
                        </a:rPr>
                        <a:t> продукт труда (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Предельный</a:t>
                      </a:r>
                      <a:r>
                        <a:rPr lang="ru-RU" b="1" baseline="0" dirty="0">
                          <a:solidFill>
                            <a:schemeClr val="tx1"/>
                          </a:solidFill>
                        </a:rPr>
                        <a:t> продукт труда (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MP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Таблица 4"/>
          <p:cNvGraphicFramePr>
            <a:graphicFrameLocks noGrp="1"/>
          </p:cNvGraphicFramePr>
          <p:nvPr/>
        </p:nvGraphicFramePr>
        <p:xfrm>
          <a:off x="3276600" y="3886200"/>
          <a:ext cx="5410200" cy="276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Общий</a:t>
                      </a:r>
                      <a:r>
                        <a:rPr lang="ru-RU" b="1" baseline="0" dirty="0">
                          <a:solidFill>
                            <a:schemeClr val="tx1"/>
                          </a:solidFill>
                        </a:rPr>
                        <a:t> продукт труда (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TP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Средний</a:t>
                      </a:r>
                      <a:r>
                        <a:rPr lang="ru-RU" b="1" baseline="0" dirty="0">
                          <a:solidFill>
                            <a:schemeClr val="tx1"/>
                          </a:solidFill>
                        </a:rPr>
                        <a:t> продукт труда (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AP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b="1" dirty="0">
                          <a:solidFill>
                            <a:schemeClr val="tx1"/>
                          </a:solidFill>
                        </a:rPr>
                        <a:t>Предельный</a:t>
                      </a:r>
                      <a:r>
                        <a:rPr lang="ru-RU" b="1" baseline="0" dirty="0">
                          <a:solidFill>
                            <a:schemeClr val="tx1"/>
                          </a:solidFill>
                        </a:rPr>
                        <a:t> продукт труда (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MP</a:t>
                      </a:r>
                      <a:r>
                        <a:rPr lang="en-US" sz="1200" b="1" baseline="0" dirty="0">
                          <a:solidFill>
                            <a:schemeClr val="tx1"/>
                          </a:solidFill>
                        </a:rPr>
                        <a:t>L</a:t>
                      </a:r>
                      <a:r>
                        <a:rPr lang="en-US" b="1" baseline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60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55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-5</a:t>
                      </a:r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081" name="Picture 2" descr="Картинки по запросу закон убывающей предельной производительности"/>
          <p:cNvPicPr>
            <a:picLocks noChangeAspect="1" noChangeArrowheads="1"/>
          </p:cNvPicPr>
          <p:nvPr/>
        </p:nvPicPr>
        <p:blipFill>
          <a:blip r:embed="rId2" cstate="print"/>
          <a:srcRect r="25000" b="13515"/>
          <a:stretch>
            <a:fillRect/>
          </a:stretch>
        </p:blipFill>
        <p:spPr bwMode="auto">
          <a:xfrm>
            <a:off x="228600" y="0"/>
            <a:ext cx="474821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495800" y="990600"/>
            <a:ext cx="426085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Связь </a:t>
            </a:r>
            <a:r>
              <a:rPr lang="en-US" sz="2400" b="1">
                <a:solidFill>
                  <a:schemeClr val="tx1"/>
                </a:solidFill>
                <a:latin typeface="Verdana" pitchFamily="34" charset="0"/>
              </a:rPr>
              <a:t>AP</a:t>
            </a:r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 и</a:t>
            </a:r>
            <a:r>
              <a:rPr lang="en-US" sz="2400" b="1">
                <a:solidFill>
                  <a:schemeClr val="tx1"/>
                </a:solidFill>
                <a:latin typeface="Verdana" pitchFamily="34" charset="0"/>
              </a:rPr>
              <a:t> MP</a:t>
            </a:r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 – когда:</a:t>
            </a:r>
          </a:p>
          <a:p>
            <a:pPr algn="ctr"/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AP&lt;MP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, то 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AP 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растет</a:t>
            </a:r>
            <a:endParaRPr lang="en-US" sz="2400">
              <a:solidFill>
                <a:schemeClr val="tx1"/>
              </a:solidFill>
              <a:latin typeface="Verdana" pitchFamily="34" charset="0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AP&gt;MP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, то 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AP 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снижается</a:t>
            </a:r>
            <a:endParaRPr lang="en-US" sz="2400">
              <a:solidFill>
                <a:schemeClr val="tx1"/>
              </a:solidFill>
              <a:latin typeface="Verdana" pitchFamily="34" charset="0"/>
            </a:endParaRPr>
          </a:p>
          <a:p>
            <a:pPr algn="ctr"/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AP=MP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, то 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AP=max (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т.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E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)</a:t>
            </a:r>
          </a:p>
          <a:p>
            <a:pPr algn="ctr"/>
            <a:endParaRPr lang="ru-RU" sz="2400" b="1">
              <a:solidFill>
                <a:srgbClr val="E75C01"/>
              </a:solidFill>
              <a:latin typeface="Verdana" pitchFamily="34" charset="0"/>
            </a:endParaRPr>
          </a:p>
        </p:txBody>
      </p:sp>
      <p:sp>
        <p:nvSpPr>
          <p:cNvPr id="39" name="Овал 38"/>
          <p:cNvSpPr/>
          <p:nvPr/>
        </p:nvSpPr>
        <p:spPr>
          <a:xfrm>
            <a:off x="2514600" y="4876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302084" name="TextBox 39"/>
          <p:cNvSpPr txBox="1">
            <a:spLocks noChangeArrowheads="1"/>
          </p:cNvSpPr>
          <p:nvPr/>
        </p:nvSpPr>
        <p:spPr bwMode="auto">
          <a:xfrm>
            <a:off x="2590800" y="4267200"/>
            <a:ext cx="4587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tx1"/>
                </a:solidFill>
              </a:rPr>
              <a:t>E</a:t>
            </a:r>
            <a:endParaRPr lang="ru-RU" sz="3200">
              <a:solidFill>
                <a:schemeClr val="tx1"/>
              </a:solidFill>
            </a:endParaRPr>
          </a:p>
        </p:txBody>
      </p:sp>
      <p:cxnSp>
        <p:nvCxnSpPr>
          <p:cNvPr id="44" name="Прямая со стрелкой 43"/>
          <p:cNvCxnSpPr/>
          <p:nvPr/>
        </p:nvCxnSpPr>
        <p:spPr>
          <a:xfrm flipV="1">
            <a:off x="1371600" y="5105400"/>
            <a:ext cx="990600" cy="6096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Прямая со стрелкой 44"/>
          <p:cNvCxnSpPr/>
          <p:nvPr/>
        </p:nvCxnSpPr>
        <p:spPr>
          <a:xfrm>
            <a:off x="2819400" y="5105400"/>
            <a:ext cx="990600" cy="5334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38"/>
          <p:cNvSpPr>
            <a:spLocks noChangeArrowheads="1"/>
          </p:cNvSpPr>
          <p:nvPr/>
        </p:nvSpPr>
        <p:spPr bwMode="auto">
          <a:xfrm>
            <a:off x="4953000" y="2514600"/>
            <a:ext cx="3727450" cy="415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Связь </a:t>
            </a:r>
            <a:r>
              <a:rPr lang="en-US" sz="2400" b="1">
                <a:solidFill>
                  <a:schemeClr val="tx1"/>
                </a:solidFill>
                <a:latin typeface="Verdana" pitchFamily="34" charset="0"/>
              </a:rPr>
              <a:t>TP</a:t>
            </a:r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 и</a:t>
            </a:r>
            <a:r>
              <a:rPr lang="en-US" sz="2400" b="1">
                <a:solidFill>
                  <a:schemeClr val="tx1"/>
                </a:solidFill>
                <a:latin typeface="Verdana" pitchFamily="34" charset="0"/>
              </a:rPr>
              <a:t> MP</a:t>
            </a:r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:</a:t>
            </a:r>
          </a:p>
          <a:p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1) До т. 1 (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MP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=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max)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TP 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растет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возрастающим темпом</a:t>
            </a:r>
            <a:endParaRPr lang="en-US" sz="2400">
              <a:solidFill>
                <a:schemeClr val="tx1"/>
              </a:solidFill>
              <a:latin typeface="Verdana" pitchFamily="34" charset="0"/>
            </a:endParaRPr>
          </a:p>
          <a:p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2) Между т.1 и т.3 </a:t>
            </a:r>
            <a:endParaRPr lang="en-US" sz="2400">
              <a:solidFill>
                <a:schemeClr val="tx1"/>
              </a:solidFill>
              <a:latin typeface="Verdana" pitchFamily="34" charset="0"/>
            </a:endParaRPr>
          </a:p>
          <a:p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(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MP=max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 и 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MP=0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)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 TP 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растет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убывающим темпом</a:t>
            </a:r>
            <a:endParaRPr lang="ru-RU" sz="2400" b="1">
              <a:solidFill>
                <a:srgbClr val="E75C01"/>
              </a:solidFill>
              <a:latin typeface="Verdana" pitchFamily="34" charset="0"/>
            </a:endParaRPr>
          </a:p>
          <a:p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3) От т.3 и далее (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MP&lt;0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) </a:t>
            </a:r>
            <a:r>
              <a:rPr lang="en-US" sz="2400">
                <a:solidFill>
                  <a:schemeClr val="tx1"/>
                </a:solidFill>
                <a:latin typeface="Verdana" pitchFamily="34" charset="0"/>
              </a:rPr>
              <a:t>TP 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убывает</a:t>
            </a:r>
          </a:p>
        </p:txBody>
      </p:sp>
      <p:sp>
        <p:nvSpPr>
          <p:cNvPr id="179238" name="Rectangle 38"/>
          <p:cNvSpPr>
            <a:spLocks noChangeArrowheads="1"/>
          </p:cNvSpPr>
          <p:nvPr/>
        </p:nvSpPr>
        <p:spPr bwMode="auto">
          <a:xfrm>
            <a:off x="990600" y="0"/>
            <a:ext cx="77724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 sz="2400" b="1">
                <a:solidFill>
                  <a:srgbClr val="E75C01"/>
                </a:solidFill>
                <a:latin typeface="Verdana" pitchFamily="34" charset="0"/>
              </a:rPr>
              <a:t>Кривые общего, среднего и предельного продуктов труда</a:t>
            </a:r>
          </a:p>
        </p:txBody>
      </p:sp>
      <p:sp>
        <p:nvSpPr>
          <p:cNvPr id="48" name="Овал 47"/>
          <p:cNvSpPr/>
          <p:nvPr/>
        </p:nvSpPr>
        <p:spPr>
          <a:xfrm>
            <a:off x="1905000" y="4648200"/>
            <a:ext cx="152400" cy="152400"/>
          </a:xfrm>
          <a:prstGeom prst="ellipse">
            <a:avLst/>
          </a:prstGeom>
          <a:solidFill>
            <a:srgbClr val="0D795A"/>
          </a:solidFill>
          <a:ln>
            <a:solidFill>
              <a:srgbClr val="0D7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cxnSp>
        <p:nvCxnSpPr>
          <p:cNvPr id="49" name="Прямая со стрелкой 48"/>
          <p:cNvCxnSpPr/>
          <p:nvPr/>
        </p:nvCxnSpPr>
        <p:spPr>
          <a:xfrm rot="5400000" flipH="1" flipV="1">
            <a:off x="1066800" y="2362200"/>
            <a:ext cx="762000" cy="457200"/>
          </a:xfrm>
          <a:prstGeom prst="straightConnector1">
            <a:avLst/>
          </a:prstGeom>
          <a:ln w="38100">
            <a:solidFill>
              <a:srgbClr val="0D79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Прямая со стрелкой 51"/>
          <p:cNvCxnSpPr/>
          <p:nvPr/>
        </p:nvCxnSpPr>
        <p:spPr>
          <a:xfrm rot="5400000" flipH="1" flipV="1">
            <a:off x="1104900" y="4457700"/>
            <a:ext cx="685800" cy="609600"/>
          </a:xfrm>
          <a:prstGeom prst="straightConnector1">
            <a:avLst/>
          </a:prstGeom>
          <a:ln w="38100">
            <a:solidFill>
              <a:srgbClr val="0D79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Овал 52"/>
          <p:cNvSpPr/>
          <p:nvPr/>
        </p:nvSpPr>
        <p:spPr>
          <a:xfrm>
            <a:off x="1905000" y="2133600"/>
            <a:ext cx="152400" cy="152400"/>
          </a:xfrm>
          <a:prstGeom prst="ellipse">
            <a:avLst/>
          </a:prstGeom>
          <a:solidFill>
            <a:srgbClr val="0D795A"/>
          </a:solidFill>
          <a:ln>
            <a:solidFill>
              <a:srgbClr val="0D7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54" name="Овал 53"/>
          <p:cNvSpPr/>
          <p:nvPr/>
        </p:nvSpPr>
        <p:spPr>
          <a:xfrm>
            <a:off x="3124200" y="685800"/>
            <a:ext cx="152400" cy="152400"/>
          </a:xfrm>
          <a:prstGeom prst="ellipse">
            <a:avLst/>
          </a:prstGeom>
          <a:solidFill>
            <a:srgbClr val="0D795A"/>
          </a:solidFill>
          <a:ln>
            <a:solidFill>
              <a:srgbClr val="0D7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55" name="Овал 54"/>
          <p:cNvSpPr/>
          <p:nvPr/>
        </p:nvSpPr>
        <p:spPr>
          <a:xfrm>
            <a:off x="3124200" y="6248400"/>
            <a:ext cx="152400" cy="152400"/>
          </a:xfrm>
          <a:prstGeom prst="ellipse">
            <a:avLst/>
          </a:prstGeom>
          <a:solidFill>
            <a:srgbClr val="0D795A"/>
          </a:solidFill>
          <a:ln>
            <a:solidFill>
              <a:srgbClr val="0D79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cxnSp>
        <p:nvCxnSpPr>
          <p:cNvPr id="56" name="Прямая со стрелкой 55"/>
          <p:cNvCxnSpPr/>
          <p:nvPr/>
        </p:nvCxnSpPr>
        <p:spPr>
          <a:xfrm flipV="1">
            <a:off x="2209800" y="1219200"/>
            <a:ext cx="914400" cy="457200"/>
          </a:xfrm>
          <a:prstGeom prst="straightConnector1">
            <a:avLst/>
          </a:prstGeom>
          <a:ln w="38100">
            <a:solidFill>
              <a:srgbClr val="0D79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Прямая со стрелкой 59"/>
          <p:cNvCxnSpPr/>
          <p:nvPr/>
        </p:nvCxnSpPr>
        <p:spPr>
          <a:xfrm rot="16200000" flipH="1">
            <a:off x="2286000" y="5334000"/>
            <a:ext cx="838200" cy="533400"/>
          </a:xfrm>
          <a:prstGeom prst="straightConnector1">
            <a:avLst/>
          </a:prstGeom>
          <a:ln w="38100">
            <a:solidFill>
              <a:srgbClr val="0D79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Прямая со стрелкой 61"/>
          <p:cNvCxnSpPr/>
          <p:nvPr/>
        </p:nvCxnSpPr>
        <p:spPr>
          <a:xfrm rot="16200000" flipH="1">
            <a:off x="3276600" y="990600"/>
            <a:ext cx="533400" cy="533400"/>
          </a:xfrm>
          <a:prstGeom prst="straightConnector1">
            <a:avLst/>
          </a:prstGeom>
          <a:ln w="38100">
            <a:solidFill>
              <a:srgbClr val="0D795A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7" grpId="0"/>
      <p:bldP spid="48" grpId="0" animBg="1"/>
      <p:bldP spid="53" grpId="0" animBg="1"/>
      <p:bldP spid="54" grpId="0" animBg="1"/>
      <p:bldP spid="5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152400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2700" b="1" u="sng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ТЮРГО:</a:t>
            </a:r>
            <a:r>
              <a:rPr lang="ru-RU" sz="2700" b="1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МОЖНО ЛИ СКАЗАТЬ,</a:t>
            </a:r>
            <a:br>
              <a:rPr lang="ru-RU" sz="2700" b="1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b="1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ЧТО УВЕЛИЧЕНИЕ В ДВА РАЗА </a:t>
            </a:r>
            <a:br>
              <a:rPr lang="ru-RU" sz="2700" b="1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b="1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КОЛИЧЕСТВА РАБОТНИКОВ ДАСТ</a:t>
            </a:r>
            <a:br>
              <a:rPr lang="ru-RU" sz="2700" b="1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b="1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НАМ В 2 РАЗА БОЛЬШЕ </a:t>
            </a:r>
            <a:br>
              <a:rPr lang="ru-RU" sz="2700" b="1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r>
              <a:rPr lang="ru-RU" sz="2700" b="1" cap="none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ПРОДУКЦИИ?</a:t>
            </a:r>
            <a:br>
              <a:rPr lang="ru-RU" sz="2700" cap="none"/>
            </a:br>
            <a:endParaRPr lang="ru-RU" sz="2700" cap="none"/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2286000"/>
            <a:ext cx="6019800" cy="4572000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Он рассматривал особенности работы сельского хозяйства в 17 веке и вывел «закон убывающего плодородия земли»: постоянное повышение количества работников на определенном участке земли приводит к понижению общего продукта земли (плодородия) </a:t>
            </a:r>
          </a:p>
        </p:txBody>
      </p:sp>
      <p:pic>
        <p:nvPicPr>
          <p:cNvPr id="304131" name="Picture 2" descr="Картинки по запросу экономист Тюрго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57900" y="1295400"/>
            <a:ext cx="3086100" cy="280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Овальная выноска 7"/>
          <p:cNvSpPr/>
          <p:nvPr/>
        </p:nvSpPr>
        <p:spPr>
          <a:xfrm>
            <a:off x="5943600" y="228600"/>
            <a:ext cx="2286000" cy="1066800"/>
          </a:xfrm>
          <a:prstGeom prst="wedgeEllipseCallout">
            <a:avLst>
              <a:gd name="adj1" fmla="val -2110"/>
              <a:gd name="adj2" fmla="val 871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ru-RU" sz="4400" b="1" dirty="0">
                <a:solidFill>
                  <a:srgbClr val="005DA2"/>
                </a:solidFill>
              </a:rPr>
              <a:t>Нет!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2400" y="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ПРОИЗВОДСТВО В КРАТКОСРОЧНОМ ПЕРИОДЕ</a:t>
            </a:r>
          </a:p>
        </p:txBody>
      </p:sp>
      <p:pic>
        <p:nvPicPr>
          <p:cNvPr id="305154" name="Picture 4" descr="Закон убывающей предельной производительности. Закон убывающей предельной производительности факторов"/>
          <p:cNvPicPr>
            <a:picLocks noChangeAspect="1" noChangeArrowheads="1"/>
          </p:cNvPicPr>
          <p:nvPr/>
        </p:nvPicPr>
        <p:blipFill>
          <a:blip r:embed="rId2" cstate="print"/>
          <a:srcRect l="6313" t="5263" r="14793" b="6316"/>
          <a:stretch>
            <a:fillRect/>
          </a:stretch>
        </p:blipFill>
        <p:spPr bwMode="auto">
          <a:xfrm>
            <a:off x="228600" y="1371600"/>
            <a:ext cx="6096000" cy="512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единительная линия 5"/>
          <p:cNvCxnSpPr/>
          <p:nvPr/>
        </p:nvCxnSpPr>
        <p:spPr>
          <a:xfrm rot="5400000" flipH="1" flipV="1">
            <a:off x="533401" y="4724400"/>
            <a:ext cx="3048000" cy="317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 rot="5400000" flipH="1" flipV="1">
            <a:off x="1714500" y="4610100"/>
            <a:ext cx="3278188" cy="15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685800" y="3657600"/>
            <a:ext cx="1219200" cy="15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/>
          <p:cNvCxnSpPr/>
          <p:nvPr/>
        </p:nvCxnSpPr>
        <p:spPr>
          <a:xfrm>
            <a:off x="609600" y="3124200"/>
            <a:ext cx="2743200" cy="15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Прямая со стрелкой 21"/>
          <p:cNvCxnSpPr/>
          <p:nvPr/>
        </p:nvCxnSpPr>
        <p:spPr>
          <a:xfrm>
            <a:off x="685800" y="6096000"/>
            <a:ext cx="1371600" cy="1588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Прямая со стрелкой 22"/>
          <p:cNvCxnSpPr/>
          <p:nvPr/>
        </p:nvCxnSpPr>
        <p:spPr>
          <a:xfrm>
            <a:off x="609600" y="5334000"/>
            <a:ext cx="2743200" cy="1588"/>
          </a:xfrm>
          <a:prstGeom prst="straightConnector1">
            <a:avLst/>
          </a:prstGeom>
          <a:ln w="57150">
            <a:solidFill>
              <a:schemeClr val="accent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1066800" y="5410200"/>
            <a:ext cx="46672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3300"/>
                </a:solidFill>
              </a:rPr>
              <a:t>L</a:t>
            </a:r>
            <a:endParaRPr lang="ru-RU" sz="3600" b="1">
              <a:solidFill>
                <a:srgbClr val="FF3300"/>
              </a:solidFill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2286000" y="4572000"/>
            <a:ext cx="7239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rgbClr val="FF3300"/>
                </a:solidFill>
              </a:rPr>
              <a:t>2L</a:t>
            </a:r>
            <a:endParaRPr lang="ru-RU" sz="3600" b="1">
              <a:solidFill>
                <a:srgbClr val="FF3300"/>
              </a:solidFill>
            </a:endParaRPr>
          </a:p>
        </p:txBody>
      </p:sp>
      <p:sp>
        <p:nvSpPr>
          <p:cNvPr id="28" name="Правая фигурная скобка 27"/>
          <p:cNvSpPr/>
          <p:nvPr/>
        </p:nvSpPr>
        <p:spPr>
          <a:xfrm>
            <a:off x="762000" y="3124200"/>
            <a:ext cx="228600" cy="533400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914400" y="3124200"/>
            <a:ext cx="9715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1">
                <a:solidFill>
                  <a:srgbClr val="FF3300"/>
                </a:solidFill>
              </a:rPr>
              <a:t>&lt;2Q</a:t>
            </a:r>
            <a:endParaRPr lang="ru-RU" sz="3200" b="1">
              <a:solidFill>
                <a:srgbClr val="FF3300"/>
              </a:solidFill>
            </a:endParaRPr>
          </a:p>
        </p:txBody>
      </p:sp>
      <p:sp>
        <p:nvSpPr>
          <p:cNvPr id="30" name="Овальная выноска 29"/>
          <p:cNvSpPr/>
          <p:nvPr/>
        </p:nvSpPr>
        <p:spPr>
          <a:xfrm>
            <a:off x="3962400" y="1066800"/>
            <a:ext cx="4648200" cy="1524000"/>
          </a:xfrm>
          <a:prstGeom prst="wedgeEllipseCallout">
            <a:avLst>
              <a:gd name="adj1" fmla="val -58085"/>
              <a:gd name="adj2" fmla="val 48184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ru-RU" sz="2800" dirty="0"/>
              <a:t>Нужно уметь вовремя остановиться!</a:t>
            </a:r>
          </a:p>
        </p:txBody>
      </p:sp>
      <p:sp>
        <p:nvSpPr>
          <p:cNvPr id="32" name="Содержимое 31"/>
          <p:cNvSpPr>
            <a:spLocks noGrp="1"/>
          </p:cNvSpPr>
          <p:nvPr>
            <p:ph sz="quarter" idx="1"/>
          </p:nvPr>
        </p:nvSpPr>
        <p:spPr>
          <a:xfrm>
            <a:off x="5562600" y="2743200"/>
            <a:ext cx="3352800" cy="3730625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ru-RU" sz="1800" b="1">
                <a:latin typeface="Verdana" pitchFamily="34" charset="0"/>
                <a:ea typeface="Verdana" pitchFamily="34" charset="0"/>
                <a:cs typeface="Verdana" pitchFamily="34" charset="0"/>
              </a:rPr>
              <a:t>Евразийский банк развития (ЕАБР): </a:t>
            </a:r>
            <a:r>
              <a:rPr lang="ru-RU" sz="2000">
                <a:latin typeface="Verdana" pitchFamily="34" charset="0"/>
                <a:ea typeface="Verdana" pitchFamily="34" charset="0"/>
                <a:cs typeface="Verdana" pitchFamily="34" charset="0"/>
              </a:rPr>
              <a:t>одним из ключевых дисбалансов белорусской экономики является избыточная занятость на предприятиях, которая составляет около 20%. </a:t>
            </a:r>
            <a:endParaRPr lang="ru-RU"/>
          </a:p>
        </p:txBody>
      </p:sp>
      <p:cxnSp>
        <p:nvCxnSpPr>
          <p:cNvPr id="34" name="Прямая соединительная линия 33"/>
          <p:cNvCxnSpPr/>
          <p:nvPr/>
        </p:nvCxnSpPr>
        <p:spPr>
          <a:xfrm>
            <a:off x="533400" y="3657600"/>
            <a:ext cx="44196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Прямая соединительная линия 35"/>
          <p:cNvCxnSpPr/>
          <p:nvPr/>
        </p:nvCxnSpPr>
        <p:spPr>
          <a:xfrm rot="5400000" flipH="1" flipV="1">
            <a:off x="3658394" y="4952206"/>
            <a:ext cx="2590800" cy="158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169" name="TextBox 38"/>
          <p:cNvSpPr txBox="1">
            <a:spLocks noChangeArrowheads="1"/>
          </p:cNvSpPr>
          <p:nvPr/>
        </p:nvSpPr>
        <p:spPr bwMode="auto">
          <a:xfrm>
            <a:off x="762000" y="1524000"/>
            <a:ext cx="931863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600" b="1">
                <a:solidFill>
                  <a:schemeClr val="tx1"/>
                </a:solidFill>
              </a:rPr>
              <a:t>TP</a:t>
            </a:r>
            <a:r>
              <a:rPr lang="en-US" sz="2000" b="1">
                <a:solidFill>
                  <a:schemeClr val="tx1"/>
                </a:solidFill>
              </a:rPr>
              <a:t>L</a:t>
            </a:r>
            <a:endParaRPr lang="ru-RU" sz="3600" b="1">
              <a:solidFill>
                <a:schemeClr val="tx1"/>
              </a:solidFill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1295400" y="6334125"/>
            <a:ext cx="6048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L1</a:t>
            </a:r>
            <a:endParaRPr lang="ru-RU" sz="2800" b="1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4572000" y="6334125"/>
            <a:ext cx="6048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chemeClr val="tx1"/>
                </a:solidFill>
              </a:rPr>
              <a:t>L2</a:t>
            </a:r>
            <a:endParaRPr lang="ru-RU" sz="2800" b="1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>
            <a:spLocks noChangeArrowheads="1"/>
          </p:cNvSpPr>
          <p:nvPr/>
        </p:nvSpPr>
        <p:spPr bwMode="auto">
          <a:xfrm>
            <a:off x="0" y="3429000"/>
            <a:ext cx="6556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>
                <a:solidFill>
                  <a:schemeClr val="tx1"/>
                </a:solidFill>
              </a:rPr>
              <a:t>TP1</a:t>
            </a:r>
            <a:endParaRPr lang="ru-RU" sz="2000" b="1">
              <a:solidFill>
                <a:schemeClr val="tx1"/>
              </a:solidFill>
            </a:endParaRPr>
          </a:p>
        </p:txBody>
      </p:sp>
      <p:cxnSp>
        <p:nvCxnSpPr>
          <p:cNvPr id="51" name="Прямая соединительная линия 50"/>
          <p:cNvCxnSpPr/>
          <p:nvPr/>
        </p:nvCxnSpPr>
        <p:spPr>
          <a:xfrm rot="5400000" flipH="1" flipV="1">
            <a:off x="305594" y="4952206"/>
            <a:ext cx="2590800" cy="15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 animBg="1"/>
      <p:bldP spid="29" grpId="0"/>
      <p:bldP spid="30" grpId="0" animBg="1"/>
      <p:bldP spid="32" grpId="0" build="p"/>
      <p:bldP spid="40" grpId="0"/>
      <p:bldP spid="49" grpId="0"/>
      <p:bldP spid="5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83058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ЧТО НЕ ТАК С БЕЛОРУССКОЙ ЗАНЯТОСТЬЮ</a:t>
            </a:r>
          </a:p>
        </p:txBody>
      </p:sp>
      <p:sp>
        <p:nvSpPr>
          <p:cNvPr id="306178" name="Содержимое 2"/>
          <p:cNvSpPr>
            <a:spLocks noGrp="1"/>
          </p:cNvSpPr>
          <p:nvPr>
            <p:ph sz="quarter" idx="1"/>
          </p:nvPr>
        </p:nvSpPr>
        <p:spPr>
          <a:xfrm>
            <a:off x="533400" y="5486400"/>
            <a:ext cx="7467600" cy="987425"/>
          </a:xfrm>
        </p:spPr>
        <p:txBody>
          <a:bodyPr/>
          <a:lstStyle/>
          <a:p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При той же доле занятых в Беларуси создается в 2 раза меньше товаров и услуг, чем в Словении, Чехии</a:t>
            </a:r>
          </a:p>
        </p:txBody>
      </p:sp>
      <p:pic>
        <p:nvPicPr>
          <p:cNvPr id="306179" name="Picture 2" descr="https://pp.vk.me/c836533/v836533909/4a48/P-UDTNLtDT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7463" y="1281113"/>
            <a:ext cx="9161463" cy="4129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371600"/>
            <a:ext cx="8435975" cy="4357688"/>
          </a:xfrm>
        </p:spPr>
        <p:txBody>
          <a:bodyPr/>
          <a:lstStyle/>
          <a:p>
            <a:r>
              <a:rPr lang="ru-RU" sz="2600" b="1">
                <a:latin typeface="Verdana" pitchFamily="34" charset="0"/>
                <a:ea typeface="Verdana" pitchFamily="34" charset="0"/>
                <a:cs typeface="Verdana" pitchFamily="34" charset="0"/>
              </a:rPr>
              <a:t>Закон убывающей предельной производительности (убывающей предельной отдачи): </a:t>
            </a:r>
          </a:p>
          <a:p>
            <a:pPr>
              <a:buFont typeface="Wingdings" pitchFamily="2" charset="2"/>
              <a:buNone/>
            </a:pP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увеличение количества переменного фактора</a:t>
            </a:r>
          </a:p>
          <a:p>
            <a:pPr>
              <a:buFont typeface="Wingdings" pitchFamily="2" charset="2"/>
              <a:buNone/>
            </a:pP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производства при условии, что остальные</a:t>
            </a:r>
          </a:p>
          <a:p>
            <a:pPr>
              <a:buFont typeface="Wingdings" pitchFamily="2" charset="2"/>
              <a:buNone/>
            </a:pP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ресурсы остаются неизменными,</a:t>
            </a:r>
          </a:p>
          <a:p>
            <a:pPr>
              <a:buFont typeface="Wingdings" pitchFamily="2" charset="2"/>
              <a:buNone/>
            </a:pP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сопровождается снижением </a:t>
            </a:r>
          </a:p>
          <a:p>
            <a:pPr>
              <a:buFont typeface="Wingdings" pitchFamily="2" charset="2"/>
              <a:buNone/>
            </a:pP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прироста общего продукта </a:t>
            </a:r>
          </a:p>
          <a:p>
            <a:pPr>
              <a:buFont typeface="Wingdings" pitchFamily="2" charset="2"/>
              <a:buNone/>
            </a:pP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фирмы. </a:t>
            </a: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533400" y="152400"/>
            <a:ext cx="79248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ЗАКОН УБЫВАЮЩЕЙ ПРЕДЕЛЬНОЙ ПРОИЗВОДИТЕЛЬНОСТИ</a:t>
            </a:r>
          </a:p>
        </p:txBody>
      </p:sp>
      <p:pic>
        <p:nvPicPr>
          <p:cNvPr id="307203" name="Picture 2" descr="Закон убывающей предельной производительности. Закон убывающей предельной производительности факторов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3990975"/>
            <a:ext cx="3162300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 txBox="1">
            <a:spLocks noChangeArrowheads="1"/>
          </p:cNvSpPr>
          <p:nvPr/>
        </p:nvSpPr>
        <p:spPr>
          <a:xfrm>
            <a:off x="609600" y="838200"/>
            <a:ext cx="8001000" cy="1143000"/>
          </a:xfrm>
          <a:prstGeom prst="rect">
            <a:avLst/>
          </a:prstGeom>
        </p:spPr>
        <p:txBody>
          <a:bodyPr anchor="b"/>
          <a:lstStyle/>
          <a:p>
            <a:pPr algn="ctr" eaLnBrk="0" hangingPunct="0"/>
            <a:r>
              <a:rPr lang="ru-RU" sz="3200" b="1">
                <a:solidFill>
                  <a:srgbClr val="FF0000"/>
                </a:solidFill>
                <a:latin typeface="Verdana" pitchFamily="34" charset="0"/>
              </a:rPr>
              <a:t>ВОПРОС 4</a:t>
            </a:r>
            <a:r>
              <a:rPr lang="ru-RU" sz="3200" b="1">
                <a:solidFill>
                  <a:srgbClr val="0070C0"/>
                </a:solidFill>
                <a:latin typeface="Verdana" pitchFamily="34" charset="0"/>
              </a:rPr>
              <a:t>.</a:t>
            </a:r>
            <a:r>
              <a:rPr lang="ru-RU" sz="4000" b="1">
                <a:solidFill>
                  <a:srgbClr val="0070C0"/>
                </a:solidFill>
                <a:latin typeface="Verdana" pitchFamily="34" charset="0"/>
              </a:rPr>
              <a:t> </a:t>
            </a:r>
            <a:r>
              <a:rPr lang="ru-RU" sz="3200" b="1">
                <a:solidFill>
                  <a:srgbClr val="005DA2"/>
                </a:solidFill>
                <a:latin typeface="Verdana" pitchFamily="34" charset="0"/>
              </a:rPr>
              <a:t>Изокванты. Предельная норма технологического замещения.</a:t>
            </a:r>
            <a:endParaRPr lang="ru-RU" sz="2400" b="1">
              <a:solidFill>
                <a:srgbClr val="005DA2"/>
              </a:solidFill>
              <a:latin typeface="Verdana" pitchFamily="34" charset="0"/>
            </a:endParaRPr>
          </a:p>
          <a:p>
            <a:pPr algn="ctr">
              <a:buFont typeface="Wingdings" pitchFamily="2" charset="2"/>
              <a:buNone/>
            </a:pPr>
            <a:endParaRPr lang="ru-RU" sz="2400" b="1">
              <a:solidFill>
                <a:srgbClr val="005DA2"/>
              </a:solidFill>
              <a:latin typeface="Verdana" pitchFamily="34" charset="0"/>
            </a:endParaRPr>
          </a:p>
        </p:txBody>
      </p:sp>
      <p:sp>
        <p:nvSpPr>
          <p:cNvPr id="308226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1828800"/>
            <a:ext cx="8458200" cy="4645025"/>
          </a:xfrm>
        </p:spPr>
        <p:txBody>
          <a:bodyPr/>
          <a:lstStyle/>
          <a:p>
            <a:r>
              <a:rPr lang="ru-RU" sz="32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Долгосрочный производственный период</a:t>
            </a:r>
          </a:p>
          <a:p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 Двухфакторная функция: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Q = f (L, K)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где </a:t>
            </a:r>
            <a:r>
              <a:rPr lang="en-US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L</a:t>
            </a:r>
            <a:r>
              <a:rPr lang="ru-RU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 и </a:t>
            </a:r>
            <a:r>
              <a:rPr lang="en-US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K</a:t>
            </a:r>
            <a:r>
              <a:rPr lang="en-US" sz="280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изменяются</a:t>
            </a: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endParaRPr lang="ru-RU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endParaRPr lang="en-US" sz="32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08227" name="Picture 2" descr="Картинки по запросу labou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3886200"/>
            <a:ext cx="5943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как понять предпочтения человека?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1026" name="Picture 2" descr="C:\Users\Дом\Downloads\Изображения для презентаций\Пустая тележка-0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71604" y="1643050"/>
            <a:ext cx="5357850" cy="4164160"/>
          </a:xfrm>
          <a:prstGeom prst="rect">
            <a:avLst/>
          </a:prstGeom>
          <a:noFill/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71472" y="557214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Посмотреть что они покупают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Скругленный прямоугольник 10"/>
          <p:cNvSpPr/>
          <p:nvPr/>
        </p:nvSpPr>
        <p:spPr>
          <a:xfrm>
            <a:off x="5638800" y="3505200"/>
            <a:ext cx="533400" cy="457200"/>
          </a:xfrm>
          <a:prstGeom prst="roundRect">
            <a:avLst/>
          </a:prstGeom>
          <a:ln>
            <a:solidFill>
              <a:srgbClr val="0D795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4953000" y="3048000"/>
            <a:ext cx="533400" cy="457200"/>
          </a:xfrm>
          <a:prstGeom prst="roundRect">
            <a:avLst/>
          </a:prstGeom>
          <a:ln>
            <a:solidFill>
              <a:srgbClr val="0D795A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5638800" y="5334000"/>
            <a:ext cx="533400" cy="4572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2209800" y="3048000"/>
            <a:ext cx="533400" cy="4572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3581400" y="4876800"/>
            <a:ext cx="533400" cy="4572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895600" y="4419600"/>
            <a:ext cx="533400" cy="4572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5" name="Скругленный прямоугольник 4"/>
          <p:cNvSpPr/>
          <p:nvPr/>
        </p:nvSpPr>
        <p:spPr>
          <a:xfrm>
            <a:off x="2895600" y="5334000"/>
            <a:ext cx="533400" cy="457200"/>
          </a:xfrm>
          <a:prstGeom prst="roundRect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209800" y="4876800"/>
            <a:ext cx="533400" cy="457200"/>
          </a:xfrm>
          <a:prstGeom prst="roundRect">
            <a:avLst/>
          </a:prstGeom>
          <a:ln>
            <a:solidFill>
              <a:srgbClr val="FF33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181252" name="Rectangle 4"/>
          <p:cNvSpPr>
            <a:spLocks noChangeArrowheads="1"/>
          </p:cNvSpPr>
          <p:nvPr/>
        </p:nvSpPr>
        <p:spPr bwMode="auto">
          <a:xfrm>
            <a:off x="228600" y="152400"/>
            <a:ext cx="83820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 sz="2800" b="1">
                <a:solidFill>
                  <a:srgbClr val="E75C01"/>
                </a:solidFill>
                <a:latin typeface="Verdana" pitchFamily="34" charset="0"/>
              </a:rPr>
              <a:t>Существует множество комбинаций труда и капитала (производственная сетка)</a:t>
            </a:r>
            <a:endParaRPr lang="ru-RU" sz="2800">
              <a:solidFill>
                <a:srgbClr val="E75C01"/>
              </a:solidFill>
              <a:latin typeface="Verdana" pitchFamily="34" charset="0"/>
            </a:endParaRPr>
          </a:p>
        </p:txBody>
      </p:sp>
      <p:graphicFrame>
        <p:nvGraphicFramePr>
          <p:cNvPr id="181728" name="Group 480"/>
          <p:cNvGraphicFramePr>
            <a:graphicFrameLocks noGrp="1"/>
          </p:cNvGraphicFramePr>
          <p:nvPr/>
        </p:nvGraphicFramePr>
        <p:xfrm>
          <a:off x="250825" y="1484313"/>
          <a:ext cx="8207375" cy="5120640"/>
        </p:xfrm>
        <a:graphic>
          <a:graphicData uri="http://schemas.openxmlformats.org/drawingml/2006/table">
            <a:tbl>
              <a:tblPr/>
              <a:tblGrid>
                <a:gridCol w="18748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3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738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21456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0483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rgbClr val="005DA2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DA2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Затраты </a:t>
                      </a:r>
                    </a:p>
                    <a:p>
                      <a:pPr marL="342900" marR="0" lvl="0" indent="-342900" algn="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DA2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капитала (К)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7"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r>
                        <a:rPr kumimoji="0" lang="ru-RU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Объемы производства при различных сочетаниях труда и капитала</a:t>
                      </a: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DA2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90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be-BY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DA2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DA2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DA2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80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DA2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54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05DA2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34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52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58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be-BY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65000"/>
                        <a:buFont typeface="Wingdings" pitchFamily="2" charset="2"/>
                        <a:buNone/>
                        <a:tabLst/>
                      </a:pPr>
                      <a:endParaRPr kumimoji="0" lang="be-BY" sz="2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D795A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D795A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D795A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3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D795A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D795A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D795A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D795A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Затраты труда (</a:t>
                      </a: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rgbClr val="0D795A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L)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3" name="Rectangle 39"/>
          <p:cNvSpPr>
            <a:spLocks noChangeArrowheads="1"/>
          </p:cNvSpPr>
          <p:nvPr/>
        </p:nvSpPr>
        <p:spPr bwMode="auto">
          <a:xfrm>
            <a:off x="0" y="20383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1800"/>
          </a:p>
        </p:txBody>
      </p:sp>
      <p:grpSp>
        <p:nvGrpSpPr>
          <p:cNvPr id="310274" name="Group 4"/>
          <p:cNvGrpSpPr>
            <a:grpSpLocks/>
          </p:cNvGrpSpPr>
          <p:nvPr/>
        </p:nvGrpSpPr>
        <p:grpSpPr bwMode="auto">
          <a:xfrm>
            <a:off x="0" y="1295400"/>
            <a:ext cx="8763000" cy="5029200"/>
            <a:chOff x="1881" y="8694"/>
            <a:chExt cx="7020" cy="4320"/>
          </a:xfrm>
        </p:grpSpPr>
        <p:sp>
          <p:nvSpPr>
            <p:cNvPr id="310276" name="Text Box 38"/>
            <p:cNvSpPr txBox="1">
              <a:spLocks noChangeArrowheads="1"/>
            </p:cNvSpPr>
            <p:nvPr/>
          </p:nvSpPr>
          <p:spPr bwMode="auto">
            <a:xfrm>
              <a:off x="6921" y="12114"/>
              <a:ext cx="12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Q = 62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77" name="Text Box 37"/>
            <p:cNvSpPr txBox="1">
              <a:spLocks noChangeArrowheads="1"/>
            </p:cNvSpPr>
            <p:nvPr/>
          </p:nvSpPr>
          <p:spPr bwMode="auto">
            <a:xfrm>
              <a:off x="7461" y="9954"/>
              <a:ext cx="12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Q = 89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78" name="Text Box 36"/>
            <p:cNvSpPr txBox="1">
              <a:spLocks noChangeArrowheads="1"/>
            </p:cNvSpPr>
            <p:nvPr/>
          </p:nvSpPr>
          <p:spPr bwMode="auto">
            <a:xfrm>
              <a:off x="7461" y="10854"/>
              <a:ext cx="108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Q = 85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79" name="Text Box 35"/>
            <p:cNvSpPr txBox="1">
              <a:spLocks noChangeArrowheads="1"/>
            </p:cNvSpPr>
            <p:nvPr/>
          </p:nvSpPr>
          <p:spPr bwMode="auto">
            <a:xfrm>
              <a:off x="8181" y="12654"/>
              <a:ext cx="72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L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0" name="Text Box 34"/>
            <p:cNvSpPr txBox="1">
              <a:spLocks noChangeArrowheads="1"/>
            </p:cNvSpPr>
            <p:nvPr/>
          </p:nvSpPr>
          <p:spPr bwMode="auto">
            <a:xfrm>
              <a:off x="1881" y="8694"/>
              <a:ext cx="54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K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1" name="Text Box 33"/>
            <p:cNvSpPr txBox="1">
              <a:spLocks noChangeArrowheads="1"/>
            </p:cNvSpPr>
            <p:nvPr/>
          </p:nvSpPr>
          <p:spPr bwMode="auto">
            <a:xfrm>
              <a:off x="2061" y="923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6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2" name="Text Box 32"/>
            <p:cNvSpPr txBox="1">
              <a:spLocks noChangeArrowheads="1"/>
            </p:cNvSpPr>
            <p:nvPr/>
          </p:nvSpPr>
          <p:spPr bwMode="auto">
            <a:xfrm>
              <a:off x="2061" y="97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5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3" name="Text Box 31"/>
            <p:cNvSpPr txBox="1">
              <a:spLocks noChangeArrowheads="1"/>
            </p:cNvSpPr>
            <p:nvPr/>
          </p:nvSpPr>
          <p:spPr bwMode="auto">
            <a:xfrm>
              <a:off x="2061" y="1031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4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4" name="Text Box 30"/>
            <p:cNvSpPr txBox="1">
              <a:spLocks noChangeArrowheads="1"/>
            </p:cNvSpPr>
            <p:nvPr/>
          </p:nvSpPr>
          <p:spPr bwMode="auto">
            <a:xfrm>
              <a:off x="2061" y="108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3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5" name="Text Box 29"/>
            <p:cNvSpPr txBox="1">
              <a:spLocks noChangeArrowheads="1"/>
            </p:cNvSpPr>
            <p:nvPr/>
          </p:nvSpPr>
          <p:spPr bwMode="auto">
            <a:xfrm>
              <a:off x="2061" y="1139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2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6" name="Text Box 28"/>
            <p:cNvSpPr txBox="1">
              <a:spLocks noChangeArrowheads="1"/>
            </p:cNvSpPr>
            <p:nvPr/>
          </p:nvSpPr>
          <p:spPr bwMode="auto">
            <a:xfrm>
              <a:off x="2058" y="1193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7" name="Text Box 27"/>
            <p:cNvSpPr txBox="1">
              <a:spLocks noChangeArrowheads="1"/>
            </p:cNvSpPr>
            <p:nvPr/>
          </p:nvSpPr>
          <p:spPr bwMode="auto">
            <a:xfrm>
              <a:off x="6561" y="126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6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8" name="Text Box 26"/>
            <p:cNvSpPr txBox="1">
              <a:spLocks noChangeArrowheads="1"/>
            </p:cNvSpPr>
            <p:nvPr/>
          </p:nvSpPr>
          <p:spPr bwMode="auto">
            <a:xfrm>
              <a:off x="5841" y="126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5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89" name="Text Box 25"/>
            <p:cNvSpPr txBox="1">
              <a:spLocks noChangeArrowheads="1"/>
            </p:cNvSpPr>
            <p:nvPr/>
          </p:nvSpPr>
          <p:spPr bwMode="auto">
            <a:xfrm>
              <a:off x="5121" y="126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4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90" name="Text Box 24"/>
            <p:cNvSpPr txBox="1">
              <a:spLocks noChangeArrowheads="1"/>
            </p:cNvSpPr>
            <p:nvPr/>
          </p:nvSpPr>
          <p:spPr bwMode="auto">
            <a:xfrm>
              <a:off x="4401" y="126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3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91" name="Text Box 23"/>
            <p:cNvSpPr txBox="1">
              <a:spLocks noChangeArrowheads="1"/>
            </p:cNvSpPr>
            <p:nvPr/>
          </p:nvSpPr>
          <p:spPr bwMode="auto">
            <a:xfrm>
              <a:off x="3681" y="126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2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92" name="Text Box 22"/>
            <p:cNvSpPr txBox="1">
              <a:spLocks noChangeArrowheads="1"/>
            </p:cNvSpPr>
            <p:nvPr/>
          </p:nvSpPr>
          <p:spPr bwMode="auto">
            <a:xfrm>
              <a:off x="2961" y="126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1800" b="1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en-US" sz="1800" b="1">
                <a:solidFill>
                  <a:schemeClr val="tx1"/>
                </a:solidFill>
              </a:endParaRPr>
            </a:p>
          </p:txBody>
        </p:sp>
        <p:sp>
          <p:nvSpPr>
            <p:cNvPr id="310293" name="Line 21"/>
            <p:cNvSpPr>
              <a:spLocks noChangeShapeType="1"/>
            </p:cNvSpPr>
            <p:nvPr/>
          </p:nvSpPr>
          <p:spPr bwMode="auto">
            <a:xfrm>
              <a:off x="2421" y="8874"/>
              <a:ext cx="0" cy="37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294" name="Line 20"/>
            <p:cNvSpPr>
              <a:spLocks noChangeShapeType="1"/>
            </p:cNvSpPr>
            <p:nvPr/>
          </p:nvSpPr>
          <p:spPr bwMode="auto">
            <a:xfrm>
              <a:off x="2421" y="12654"/>
              <a:ext cx="59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295" name="Line 19"/>
            <p:cNvSpPr>
              <a:spLocks noChangeShapeType="1"/>
            </p:cNvSpPr>
            <p:nvPr/>
          </p:nvSpPr>
          <p:spPr bwMode="auto">
            <a:xfrm>
              <a:off x="2421" y="1211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296" name="Line 18"/>
            <p:cNvSpPr>
              <a:spLocks noChangeShapeType="1"/>
            </p:cNvSpPr>
            <p:nvPr/>
          </p:nvSpPr>
          <p:spPr bwMode="auto">
            <a:xfrm>
              <a:off x="2421" y="1157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297" name="Line 17"/>
            <p:cNvSpPr>
              <a:spLocks noChangeShapeType="1"/>
            </p:cNvSpPr>
            <p:nvPr/>
          </p:nvSpPr>
          <p:spPr bwMode="auto">
            <a:xfrm>
              <a:off x="2421" y="1103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298" name="Line 16"/>
            <p:cNvSpPr>
              <a:spLocks noChangeShapeType="1"/>
            </p:cNvSpPr>
            <p:nvPr/>
          </p:nvSpPr>
          <p:spPr bwMode="auto">
            <a:xfrm>
              <a:off x="2421" y="1049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299" name="Line 15"/>
            <p:cNvSpPr>
              <a:spLocks noChangeShapeType="1"/>
            </p:cNvSpPr>
            <p:nvPr/>
          </p:nvSpPr>
          <p:spPr bwMode="auto">
            <a:xfrm>
              <a:off x="2421" y="995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0" name="Line 14"/>
            <p:cNvSpPr>
              <a:spLocks noChangeShapeType="1"/>
            </p:cNvSpPr>
            <p:nvPr/>
          </p:nvSpPr>
          <p:spPr bwMode="auto">
            <a:xfrm>
              <a:off x="2421" y="941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1" name="Line 13"/>
            <p:cNvSpPr>
              <a:spLocks noChangeShapeType="1"/>
            </p:cNvSpPr>
            <p:nvPr/>
          </p:nvSpPr>
          <p:spPr bwMode="auto">
            <a:xfrm>
              <a:off x="3141" y="887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2" name="Line 12"/>
            <p:cNvSpPr>
              <a:spLocks noChangeShapeType="1"/>
            </p:cNvSpPr>
            <p:nvPr/>
          </p:nvSpPr>
          <p:spPr bwMode="auto">
            <a:xfrm>
              <a:off x="3861" y="887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3" name="Line 11"/>
            <p:cNvSpPr>
              <a:spLocks noChangeShapeType="1"/>
            </p:cNvSpPr>
            <p:nvPr/>
          </p:nvSpPr>
          <p:spPr bwMode="auto">
            <a:xfrm>
              <a:off x="4581" y="887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4" name="Line 10"/>
            <p:cNvSpPr>
              <a:spLocks noChangeShapeType="1"/>
            </p:cNvSpPr>
            <p:nvPr/>
          </p:nvSpPr>
          <p:spPr bwMode="auto">
            <a:xfrm>
              <a:off x="5301" y="887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5" name="Line 9"/>
            <p:cNvSpPr>
              <a:spLocks noChangeShapeType="1"/>
            </p:cNvSpPr>
            <p:nvPr/>
          </p:nvSpPr>
          <p:spPr bwMode="auto">
            <a:xfrm>
              <a:off x="6021" y="887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6" name="Line 8"/>
            <p:cNvSpPr>
              <a:spLocks noChangeShapeType="1"/>
            </p:cNvSpPr>
            <p:nvPr/>
          </p:nvSpPr>
          <p:spPr bwMode="auto">
            <a:xfrm>
              <a:off x="6741" y="887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7" name="Freeform 7"/>
            <p:cNvSpPr>
              <a:spLocks/>
            </p:cNvSpPr>
            <p:nvPr/>
          </p:nvSpPr>
          <p:spPr bwMode="auto">
            <a:xfrm>
              <a:off x="5841" y="9054"/>
              <a:ext cx="1620" cy="1080"/>
            </a:xfrm>
            <a:custGeom>
              <a:avLst/>
              <a:gdLst>
                <a:gd name="T0" fmla="*/ 0 w 1620"/>
                <a:gd name="T1" fmla="*/ 0 h 1080"/>
                <a:gd name="T2" fmla="*/ 180 w 1620"/>
                <a:gd name="T3" fmla="*/ 360 h 1080"/>
                <a:gd name="T4" fmla="*/ 900 w 1620"/>
                <a:gd name="T5" fmla="*/ 900 h 1080"/>
                <a:gd name="T6" fmla="*/ 1620 w 1620"/>
                <a:gd name="T7" fmla="*/ 1080 h 10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620"/>
                <a:gd name="T13" fmla="*/ 0 h 1080"/>
                <a:gd name="T14" fmla="*/ 1620 w 1620"/>
                <a:gd name="T15" fmla="*/ 1080 h 10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620" h="1080">
                  <a:moveTo>
                    <a:pt x="0" y="0"/>
                  </a:moveTo>
                  <a:cubicBezTo>
                    <a:pt x="15" y="105"/>
                    <a:pt x="30" y="210"/>
                    <a:pt x="180" y="360"/>
                  </a:cubicBezTo>
                  <a:cubicBezTo>
                    <a:pt x="330" y="510"/>
                    <a:pt x="660" y="780"/>
                    <a:pt x="900" y="900"/>
                  </a:cubicBezTo>
                  <a:cubicBezTo>
                    <a:pt x="1140" y="1020"/>
                    <a:pt x="1380" y="1050"/>
                    <a:pt x="1620" y="108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8" name="Freeform 6"/>
            <p:cNvSpPr>
              <a:spLocks/>
            </p:cNvSpPr>
            <p:nvPr/>
          </p:nvSpPr>
          <p:spPr bwMode="auto">
            <a:xfrm>
              <a:off x="5121" y="9414"/>
              <a:ext cx="2340" cy="1620"/>
            </a:xfrm>
            <a:custGeom>
              <a:avLst/>
              <a:gdLst>
                <a:gd name="T0" fmla="*/ 0 w 2340"/>
                <a:gd name="T1" fmla="*/ 0 h 1620"/>
                <a:gd name="T2" fmla="*/ 180 w 2340"/>
                <a:gd name="T3" fmla="*/ 540 h 1620"/>
                <a:gd name="T4" fmla="*/ 900 w 2340"/>
                <a:gd name="T5" fmla="*/ 1080 h 1620"/>
                <a:gd name="T6" fmla="*/ 2340 w 2340"/>
                <a:gd name="T7" fmla="*/ 1620 h 16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40"/>
                <a:gd name="T13" fmla="*/ 0 h 1620"/>
                <a:gd name="T14" fmla="*/ 2340 w 2340"/>
                <a:gd name="T15" fmla="*/ 1620 h 16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40" h="1620">
                  <a:moveTo>
                    <a:pt x="0" y="0"/>
                  </a:moveTo>
                  <a:cubicBezTo>
                    <a:pt x="15" y="180"/>
                    <a:pt x="30" y="360"/>
                    <a:pt x="180" y="540"/>
                  </a:cubicBezTo>
                  <a:cubicBezTo>
                    <a:pt x="330" y="720"/>
                    <a:pt x="540" y="900"/>
                    <a:pt x="900" y="1080"/>
                  </a:cubicBezTo>
                  <a:cubicBezTo>
                    <a:pt x="1260" y="1260"/>
                    <a:pt x="1800" y="1440"/>
                    <a:pt x="2340" y="162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0309" name="Freeform 5"/>
            <p:cNvSpPr>
              <a:spLocks/>
            </p:cNvSpPr>
            <p:nvPr/>
          </p:nvSpPr>
          <p:spPr bwMode="auto">
            <a:xfrm>
              <a:off x="3141" y="9414"/>
              <a:ext cx="3990" cy="2790"/>
            </a:xfrm>
            <a:custGeom>
              <a:avLst/>
              <a:gdLst>
                <a:gd name="T0" fmla="*/ 0 w 3990"/>
                <a:gd name="T1" fmla="*/ 0 h 2790"/>
                <a:gd name="T2" fmla="*/ 720 w 3990"/>
                <a:gd name="T3" fmla="*/ 1620 h 2790"/>
                <a:gd name="T4" fmla="*/ 1440 w 3990"/>
                <a:gd name="T5" fmla="*/ 2160 h 2790"/>
                <a:gd name="T6" fmla="*/ 3600 w 3990"/>
                <a:gd name="T7" fmla="*/ 2700 h 2790"/>
                <a:gd name="T8" fmla="*/ 3780 w 3990"/>
                <a:gd name="T9" fmla="*/ 2700 h 27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90"/>
                <a:gd name="T16" fmla="*/ 0 h 2790"/>
                <a:gd name="T17" fmla="*/ 3990 w 3990"/>
                <a:gd name="T18" fmla="*/ 2790 h 27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90" h="2790">
                  <a:moveTo>
                    <a:pt x="0" y="0"/>
                  </a:moveTo>
                  <a:cubicBezTo>
                    <a:pt x="240" y="630"/>
                    <a:pt x="480" y="1260"/>
                    <a:pt x="720" y="1620"/>
                  </a:cubicBezTo>
                  <a:cubicBezTo>
                    <a:pt x="960" y="1980"/>
                    <a:pt x="960" y="1980"/>
                    <a:pt x="1440" y="2160"/>
                  </a:cubicBezTo>
                  <a:cubicBezTo>
                    <a:pt x="1920" y="2340"/>
                    <a:pt x="3210" y="2610"/>
                    <a:pt x="3600" y="2700"/>
                  </a:cubicBezTo>
                  <a:cubicBezTo>
                    <a:pt x="3990" y="2790"/>
                    <a:pt x="3885" y="2745"/>
                    <a:pt x="3780" y="2700"/>
                  </a:cubicBezTo>
                </a:path>
              </a:pathLst>
            </a:cu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</p:grpSp>
      <p:sp>
        <p:nvSpPr>
          <p:cNvPr id="182329" name="Rectangle 57"/>
          <p:cNvSpPr>
            <a:spLocks noChangeArrowheads="1"/>
          </p:cNvSpPr>
          <p:nvPr/>
        </p:nvSpPr>
        <p:spPr bwMode="auto">
          <a:xfrm>
            <a:off x="1600200" y="152400"/>
            <a:ext cx="5472113" cy="938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br>
              <a:rPr lang="ru-RU" sz="1100"/>
            </a:br>
            <a:r>
              <a:rPr lang="ru-RU" sz="4400" b="1">
                <a:solidFill>
                  <a:srgbClr val="E75C01"/>
                </a:solidFill>
                <a:latin typeface="Verdana" pitchFamily="34" charset="0"/>
              </a:rPr>
              <a:t>Карта изоквант</a:t>
            </a:r>
            <a:endParaRPr lang="ru-RU" sz="2400" b="1">
              <a:solidFill>
                <a:srgbClr val="E75C01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48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ИЗОКВАНТА</a:t>
            </a:r>
          </a:p>
        </p:txBody>
      </p:sp>
      <p:sp>
        <p:nvSpPr>
          <p:cNvPr id="311298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534400" cy="5181600"/>
          </a:xfrm>
        </p:spPr>
        <p:txBody>
          <a:bodyPr/>
          <a:lstStyle/>
          <a:p>
            <a:r>
              <a:rPr lang="ru-RU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Изокванта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 (изо=равный, кванта=количество, </a:t>
            </a:r>
          </a:p>
          <a:p>
            <a:pPr>
              <a:buFont typeface="Wingdings" pitchFamily="2" charset="2"/>
              <a:buNone/>
            </a:pP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т.е. линия равного продукта) отражает все комбинации двух факторов производства (труда и капитала), при которых выпуск остается неизменным.</a:t>
            </a:r>
          </a:p>
          <a:p>
            <a:endParaRPr lang="ru-RU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Каждая изокванта отражает какой-то конкретный объем производства для данной технологии. </a:t>
            </a:r>
            <a:endParaRPr lang="en-US" sz="28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ПОЧЕМУ ИЗОКВАНТА ИМЕЕТ ОТРИЦАТЕЛЬНЫЙ НАКЛОН?</a:t>
            </a:r>
          </a:p>
        </p:txBody>
      </p:sp>
      <p:pic>
        <p:nvPicPr>
          <p:cNvPr id="312322" name="Содержимое 3" descr="f9bf607092.jp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lum contrast="20000"/>
          </a:blip>
          <a:srcRect/>
          <a:stretch>
            <a:fillRect/>
          </a:stretch>
        </p:blipFill>
        <p:spPr>
          <a:xfrm>
            <a:off x="457200" y="2514600"/>
            <a:ext cx="6858000" cy="4043363"/>
          </a:xfrm>
        </p:spPr>
      </p:pic>
      <p:sp>
        <p:nvSpPr>
          <p:cNvPr id="312323" name="Содержимое 2"/>
          <p:cNvSpPr txBox="1">
            <a:spLocks/>
          </p:cNvSpPr>
          <p:nvPr/>
        </p:nvSpPr>
        <p:spPr bwMode="auto">
          <a:xfrm>
            <a:off x="762000" y="1371600"/>
            <a:ext cx="7924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Все комбинации ресурсов, соответствующих данной изокванте, отражают</a:t>
            </a:r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 технически эффективные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 способы производства одного и того же объема товара.</a:t>
            </a:r>
            <a:endParaRPr lang="en-US" sz="240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0"/>
            <a:ext cx="8507413" cy="990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СВОЙСТВА ИЗОКВАНТ:</a:t>
            </a:r>
            <a:br>
              <a:rPr lang="ru-RU" sz="2100" b="1" cap="none"/>
            </a:br>
            <a:endParaRPr lang="ru-RU" sz="2100" b="1" cap="none"/>
          </a:p>
        </p:txBody>
      </p:sp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838200"/>
            <a:ext cx="8305800" cy="44005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Нисходящий и вогнутый характер изокванты (определяется тем, что при движении по кривой уменьшение K требует увеличения L, чтобы не допустить изменения Q).</a:t>
            </a:r>
          </a:p>
          <a:p>
            <a:pPr>
              <a:lnSpc>
                <a:spcPct val="90000"/>
              </a:lnSpc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Изокванты никогда не пересекаются (иначе один и тот же набор факторов дает разный 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Q)</a:t>
            </a:r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Чем дальше изокванта от начала координат, тем больше объем выпуска продукции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 (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больше используется ресурсов)</a:t>
            </a:r>
          </a:p>
          <a:p>
            <a:pPr>
              <a:lnSpc>
                <a:spcPct val="90000"/>
              </a:lnSpc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Предельная норма технического замещения MRTS одного ресурса другим уменьшается при движении вдоль изокванты</a:t>
            </a:r>
          </a:p>
          <a:p>
            <a:pPr>
              <a:lnSpc>
                <a:spcPct val="90000"/>
              </a:lnSpc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Изокванты не касаются осей координат (факторы не являются полностью взаимозаменяемыми)</a:t>
            </a:r>
          </a:p>
          <a:p>
            <a:pPr>
              <a:lnSpc>
                <a:spcPct val="90000"/>
              </a:lnSpc>
            </a:pPr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32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32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3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3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600200"/>
            <a:ext cx="7848600" cy="4800600"/>
          </a:xfrm>
        </p:spPr>
        <p:txBody>
          <a:bodyPr/>
          <a:lstStyle/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Предельная норма технологического замещения капитала трудом 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показывает величину капитала (∆</a:t>
            </a:r>
            <a:r>
              <a:rPr lang="en-US" i="1">
                <a:latin typeface="Verdana" pitchFamily="34" charset="0"/>
                <a:ea typeface="Verdana" pitchFamily="34" charset="0"/>
                <a:cs typeface="Verdana" pitchFamily="34" charset="0"/>
              </a:rPr>
              <a:t>K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), которую может заместить единица труда (</a:t>
            </a:r>
            <a:r>
              <a:rPr lang="ru-RU" i="1">
                <a:latin typeface="Verdana" pitchFamily="34" charset="0"/>
                <a:ea typeface="Verdana" pitchFamily="34" charset="0"/>
                <a:cs typeface="Verdana" pitchFamily="34" charset="0"/>
              </a:rPr>
              <a:t>∆</a:t>
            </a:r>
            <a:r>
              <a:rPr lang="en-US" i="1">
                <a:latin typeface="Verdana" pitchFamily="34" charset="0"/>
                <a:ea typeface="Verdana" pitchFamily="34" charset="0"/>
                <a:cs typeface="Verdana" pitchFamily="34" charset="0"/>
              </a:rPr>
              <a:t>L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) при условии, что объём производства не изменится. 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28600" y="152400"/>
            <a:ext cx="8575675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 sz="2800" b="1">
                <a:solidFill>
                  <a:srgbClr val="E75C01"/>
                </a:solidFill>
                <a:latin typeface="Verdana" pitchFamily="34" charset="0"/>
              </a:rPr>
              <a:t>Предельная норма технологического замещения </a:t>
            </a:r>
          </a:p>
          <a:p>
            <a:pPr algn="ctr"/>
            <a:r>
              <a:rPr lang="ru-RU" sz="2800" b="1">
                <a:solidFill>
                  <a:srgbClr val="E75C01"/>
                </a:solidFill>
                <a:latin typeface="Verdana" pitchFamily="34" charset="0"/>
              </a:rPr>
              <a:t>(</a:t>
            </a:r>
            <a:r>
              <a:rPr lang="en-US" sz="2800" b="1">
                <a:solidFill>
                  <a:srgbClr val="E75C01"/>
                </a:solidFill>
                <a:latin typeface="Verdana" pitchFamily="34" charset="0"/>
              </a:rPr>
              <a:t>MRTS)</a:t>
            </a:r>
            <a:endParaRPr lang="ru-RU" sz="2800" b="1">
              <a:solidFill>
                <a:srgbClr val="E75C01"/>
              </a:solidFill>
              <a:latin typeface="Verdana" pitchFamily="34" charset="0"/>
            </a:endParaRPr>
          </a:p>
        </p:txBody>
      </p:sp>
      <p:graphicFrame>
        <p:nvGraphicFramePr>
          <p:cNvPr id="291841" name="Object 1"/>
          <p:cNvGraphicFramePr>
            <a:graphicFrameLocks noChangeAspect="1"/>
          </p:cNvGraphicFramePr>
          <p:nvPr/>
        </p:nvGraphicFramePr>
        <p:xfrm>
          <a:off x="1462088" y="3886200"/>
          <a:ext cx="560228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1844" name="Формула" r:id="rId3" imgW="1587500" imgH="431800" progId="Equation.3">
                  <p:embed/>
                </p:oleObj>
              </mc:Choice>
              <mc:Fallback>
                <p:oleObj name="Формула" r:id="rId3" imgW="1587500" imgH="431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2088" y="3886200"/>
                        <a:ext cx="5602287" cy="1524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3" name="Rectangle 4"/>
          <p:cNvSpPr>
            <a:spLocks noChangeArrowheads="1"/>
          </p:cNvSpPr>
          <p:nvPr/>
        </p:nvSpPr>
        <p:spPr bwMode="auto">
          <a:xfrm>
            <a:off x="250825" y="5391150"/>
            <a:ext cx="8575675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>
                <a:solidFill>
                  <a:srgbClr val="003399"/>
                </a:solidFill>
                <a:latin typeface="Verdana" pitchFamily="34" charset="0"/>
              </a:rPr>
              <a:t>Изменение технологической нормы замещения </a:t>
            </a:r>
          </a:p>
          <a:p>
            <a:pPr algn="ctr"/>
            <a:r>
              <a:rPr lang="ru-RU" sz="2400" b="1">
                <a:solidFill>
                  <a:srgbClr val="003399"/>
                </a:solidFill>
                <a:latin typeface="Verdana" pitchFamily="34" charset="0"/>
              </a:rPr>
              <a:t>капитала трудом (</a:t>
            </a:r>
            <a:r>
              <a:rPr lang="en-US" sz="2400" b="1">
                <a:solidFill>
                  <a:srgbClr val="003399"/>
                </a:solidFill>
                <a:latin typeface="Verdana" pitchFamily="34" charset="0"/>
              </a:rPr>
              <a:t>MRTS</a:t>
            </a:r>
            <a:r>
              <a:rPr lang="en-US" b="1">
                <a:solidFill>
                  <a:srgbClr val="003399"/>
                </a:solidFill>
                <a:latin typeface="Verdana" pitchFamily="34" charset="0"/>
              </a:rPr>
              <a:t>LK</a:t>
            </a:r>
            <a:r>
              <a:rPr lang="en-US" sz="2400" b="1">
                <a:solidFill>
                  <a:srgbClr val="003399"/>
                </a:solidFill>
                <a:latin typeface="Verdana" pitchFamily="34" charset="0"/>
              </a:rPr>
              <a:t>)</a:t>
            </a:r>
            <a:endParaRPr lang="ru-RU" sz="2400" b="1">
              <a:solidFill>
                <a:srgbClr val="003399"/>
              </a:solidFill>
              <a:latin typeface="Verdana" pitchFamily="34" charset="0"/>
            </a:endParaRPr>
          </a:p>
        </p:txBody>
      </p:sp>
      <p:grpSp>
        <p:nvGrpSpPr>
          <p:cNvPr id="315394" name="Group 5"/>
          <p:cNvGrpSpPr>
            <a:grpSpLocks/>
          </p:cNvGrpSpPr>
          <p:nvPr/>
        </p:nvGrpSpPr>
        <p:grpSpPr bwMode="auto">
          <a:xfrm>
            <a:off x="1547813" y="476250"/>
            <a:ext cx="6491287" cy="4640263"/>
            <a:chOff x="1881" y="4014"/>
            <a:chExt cx="7020" cy="4320"/>
          </a:xfrm>
        </p:grpSpPr>
        <p:sp>
          <p:nvSpPr>
            <p:cNvPr id="315400" name="Text Box 6"/>
            <p:cNvSpPr txBox="1">
              <a:spLocks noChangeArrowheads="1"/>
            </p:cNvSpPr>
            <p:nvPr/>
          </p:nvSpPr>
          <p:spPr bwMode="auto">
            <a:xfrm>
              <a:off x="3141" y="6354"/>
              <a:ext cx="72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</a:rPr>
                <a:t>∆</a:t>
              </a:r>
              <a:r>
                <a:rPr lang="en-US" sz="2000" b="1">
                  <a:solidFill>
                    <a:schemeClr val="tx1"/>
                  </a:solidFill>
                </a:rPr>
                <a:t>L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01" name="Text Box 7"/>
            <p:cNvSpPr txBox="1">
              <a:spLocks noChangeArrowheads="1"/>
            </p:cNvSpPr>
            <p:nvPr/>
          </p:nvSpPr>
          <p:spPr bwMode="auto">
            <a:xfrm>
              <a:off x="2601" y="5454"/>
              <a:ext cx="72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</a:rPr>
                <a:t>∆</a:t>
              </a:r>
              <a:r>
                <a:rPr lang="en-US" sz="2000" b="1">
                  <a:solidFill>
                    <a:schemeClr val="tx1"/>
                  </a:solidFill>
                </a:rPr>
                <a:t>K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02" name="Text Box 8"/>
            <p:cNvSpPr txBox="1">
              <a:spLocks noChangeArrowheads="1"/>
            </p:cNvSpPr>
            <p:nvPr/>
          </p:nvSpPr>
          <p:spPr bwMode="auto">
            <a:xfrm>
              <a:off x="6561" y="70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D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03" name="Text Box 9"/>
            <p:cNvSpPr txBox="1">
              <a:spLocks noChangeArrowheads="1"/>
            </p:cNvSpPr>
            <p:nvPr/>
          </p:nvSpPr>
          <p:spPr bwMode="auto">
            <a:xfrm>
              <a:off x="6921" y="7434"/>
              <a:ext cx="1692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800" b="1">
                  <a:solidFill>
                    <a:schemeClr val="tx1"/>
                  </a:solidFill>
                </a:rPr>
                <a:t>Q = 62</a:t>
              </a:r>
              <a:endParaRPr lang="ru-RU" sz="2800">
                <a:solidFill>
                  <a:schemeClr val="tx1"/>
                </a:solidFill>
              </a:endParaRPr>
            </a:p>
          </p:txBody>
        </p:sp>
        <p:sp>
          <p:nvSpPr>
            <p:cNvPr id="315404" name="Text Box 10"/>
            <p:cNvSpPr txBox="1">
              <a:spLocks noChangeArrowheads="1"/>
            </p:cNvSpPr>
            <p:nvPr/>
          </p:nvSpPr>
          <p:spPr bwMode="auto">
            <a:xfrm>
              <a:off x="4739" y="6550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C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05" name="Text Box 11"/>
            <p:cNvSpPr txBox="1">
              <a:spLocks noChangeArrowheads="1"/>
            </p:cNvSpPr>
            <p:nvPr/>
          </p:nvSpPr>
          <p:spPr bwMode="auto">
            <a:xfrm>
              <a:off x="6381" y="6714"/>
              <a:ext cx="2067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MRTS = 1/3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06" name="Text Box 12"/>
            <p:cNvSpPr txBox="1">
              <a:spLocks noChangeArrowheads="1"/>
            </p:cNvSpPr>
            <p:nvPr/>
          </p:nvSpPr>
          <p:spPr bwMode="auto">
            <a:xfrm>
              <a:off x="3501" y="5274"/>
              <a:ext cx="180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MRTS = 3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07" name="Text Box 13"/>
            <p:cNvSpPr txBox="1">
              <a:spLocks noChangeArrowheads="1"/>
            </p:cNvSpPr>
            <p:nvPr/>
          </p:nvSpPr>
          <p:spPr bwMode="auto">
            <a:xfrm>
              <a:off x="4575" y="5983"/>
              <a:ext cx="180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MRTS = 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08" name="Text Box 14"/>
            <p:cNvSpPr txBox="1">
              <a:spLocks noChangeArrowheads="1"/>
            </p:cNvSpPr>
            <p:nvPr/>
          </p:nvSpPr>
          <p:spPr bwMode="auto">
            <a:xfrm>
              <a:off x="2961" y="43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</a:rPr>
                <a:t>А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09" name="Text Box 15"/>
            <p:cNvSpPr txBox="1">
              <a:spLocks noChangeArrowheads="1"/>
            </p:cNvSpPr>
            <p:nvPr/>
          </p:nvSpPr>
          <p:spPr bwMode="auto">
            <a:xfrm>
              <a:off x="3915" y="60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</a:rPr>
                <a:t>В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0" name="Text Box 16"/>
            <p:cNvSpPr txBox="1">
              <a:spLocks noChangeArrowheads="1"/>
            </p:cNvSpPr>
            <p:nvPr/>
          </p:nvSpPr>
          <p:spPr bwMode="auto">
            <a:xfrm>
              <a:off x="8181" y="7974"/>
              <a:ext cx="72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L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1" name="Text Box 17"/>
            <p:cNvSpPr txBox="1">
              <a:spLocks noChangeArrowheads="1"/>
            </p:cNvSpPr>
            <p:nvPr/>
          </p:nvSpPr>
          <p:spPr bwMode="auto">
            <a:xfrm>
              <a:off x="1881" y="4014"/>
              <a:ext cx="54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r"/>
              <a:r>
                <a:rPr lang="en-US" sz="2000" b="1">
                  <a:solidFill>
                    <a:schemeClr val="tx1"/>
                  </a:solidFill>
                </a:rPr>
                <a:t>K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2" name="Text Box 18"/>
            <p:cNvSpPr txBox="1">
              <a:spLocks noChangeArrowheads="1"/>
            </p:cNvSpPr>
            <p:nvPr/>
          </p:nvSpPr>
          <p:spPr bwMode="auto">
            <a:xfrm>
              <a:off x="2061" y="45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6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3" name="Text Box 19"/>
            <p:cNvSpPr txBox="1">
              <a:spLocks noChangeArrowheads="1"/>
            </p:cNvSpPr>
            <p:nvPr/>
          </p:nvSpPr>
          <p:spPr bwMode="auto">
            <a:xfrm>
              <a:off x="2061" y="509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5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4" name="Text Box 20"/>
            <p:cNvSpPr txBox="1">
              <a:spLocks noChangeArrowheads="1"/>
            </p:cNvSpPr>
            <p:nvPr/>
          </p:nvSpPr>
          <p:spPr bwMode="auto">
            <a:xfrm>
              <a:off x="2061" y="563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4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5" name="Text Box 21"/>
            <p:cNvSpPr txBox="1">
              <a:spLocks noChangeArrowheads="1"/>
            </p:cNvSpPr>
            <p:nvPr/>
          </p:nvSpPr>
          <p:spPr bwMode="auto">
            <a:xfrm>
              <a:off x="2061" y="61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3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6" name="Text Box 22"/>
            <p:cNvSpPr txBox="1">
              <a:spLocks noChangeArrowheads="1"/>
            </p:cNvSpPr>
            <p:nvPr/>
          </p:nvSpPr>
          <p:spPr bwMode="auto">
            <a:xfrm>
              <a:off x="2061" y="671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2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7" name="Text Box 23"/>
            <p:cNvSpPr txBox="1">
              <a:spLocks noChangeArrowheads="1"/>
            </p:cNvSpPr>
            <p:nvPr/>
          </p:nvSpPr>
          <p:spPr bwMode="auto">
            <a:xfrm>
              <a:off x="2058" y="725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8" name="Text Box 24"/>
            <p:cNvSpPr txBox="1">
              <a:spLocks noChangeArrowheads="1"/>
            </p:cNvSpPr>
            <p:nvPr/>
          </p:nvSpPr>
          <p:spPr bwMode="auto">
            <a:xfrm>
              <a:off x="6561" y="79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6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19" name="Text Box 25"/>
            <p:cNvSpPr txBox="1">
              <a:spLocks noChangeArrowheads="1"/>
            </p:cNvSpPr>
            <p:nvPr/>
          </p:nvSpPr>
          <p:spPr bwMode="auto">
            <a:xfrm>
              <a:off x="5841" y="79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5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20" name="Text Box 26"/>
            <p:cNvSpPr txBox="1">
              <a:spLocks noChangeArrowheads="1"/>
            </p:cNvSpPr>
            <p:nvPr/>
          </p:nvSpPr>
          <p:spPr bwMode="auto">
            <a:xfrm>
              <a:off x="5121" y="79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4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21" name="Text Box 27"/>
            <p:cNvSpPr txBox="1">
              <a:spLocks noChangeArrowheads="1"/>
            </p:cNvSpPr>
            <p:nvPr/>
          </p:nvSpPr>
          <p:spPr bwMode="auto">
            <a:xfrm>
              <a:off x="4401" y="79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3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22" name="Text Box 28"/>
            <p:cNvSpPr txBox="1">
              <a:spLocks noChangeArrowheads="1"/>
            </p:cNvSpPr>
            <p:nvPr/>
          </p:nvSpPr>
          <p:spPr bwMode="auto">
            <a:xfrm>
              <a:off x="3681" y="79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2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23" name="Text Box 29"/>
            <p:cNvSpPr txBox="1">
              <a:spLocks noChangeArrowheads="1"/>
            </p:cNvSpPr>
            <p:nvPr/>
          </p:nvSpPr>
          <p:spPr bwMode="auto">
            <a:xfrm>
              <a:off x="2961" y="79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15424" name="Line 30"/>
            <p:cNvSpPr>
              <a:spLocks noChangeShapeType="1"/>
            </p:cNvSpPr>
            <p:nvPr/>
          </p:nvSpPr>
          <p:spPr bwMode="auto">
            <a:xfrm>
              <a:off x="2421" y="4194"/>
              <a:ext cx="0" cy="37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25" name="Line 31"/>
            <p:cNvSpPr>
              <a:spLocks noChangeShapeType="1"/>
            </p:cNvSpPr>
            <p:nvPr/>
          </p:nvSpPr>
          <p:spPr bwMode="auto">
            <a:xfrm>
              <a:off x="2421" y="7974"/>
              <a:ext cx="59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26" name="Line 32"/>
            <p:cNvSpPr>
              <a:spLocks noChangeShapeType="1"/>
            </p:cNvSpPr>
            <p:nvPr/>
          </p:nvSpPr>
          <p:spPr bwMode="auto">
            <a:xfrm>
              <a:off x="2421" y="743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27" name="Line 33"/>
            <p:cNvSpPr>
              <a:spLocks noChangeShapeType="1"/>
            </p:cNvSpPr>
            <p:nvPr/>
          </p:nvSpPr>
          <p:spPr bwMode="auto">
            <a:xfrm>
              <a:off x="2421" y="689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28" name="Line 34"/>
            <p:cNvSpPr>
              <a:spLocks noChangeShapeType="1"/>
            </p:cNvSpPr>
            <p:nvPr/>
          </p:nvSpPr>
          <p:spPr bwMode="auto">
            <a:xfrm>
              <a:off x="2421" y="635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29" name="Line 35"/>
            <p:cNvSpPr>
              <a:spLocks noChangeShapeType="1"/>
            </p:cNvSpPr>
            <p:nvPr/>
          </p:nvSpPr>
          <p:spPr bwMode="auto">
            <a:xfrm>
              <a:off x="2421" y="581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0" name="Line 36"/>
            <p:cNvSpPr>
              <a:spLocks noChangeShapeType="1"/>
            </p:cNvSpPr>
            <p:nvPr/>
          </p:nvSpPr>
          <p:spPr bwMode="auto">
            <a:xfrm>
              <a:off x="2421" y="527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1" name="Line 37"/>
            <p:cNvSpPr>
              <a:spLocks noChangeShapeType="1"/>
            </p:cNvSpPr>
            <p:nvPr/>
          </p:nvSpPr>
          <p:spPr bwMode="auto">
            <a:xfrm>
              <a:off x="2421" y="4734"/>
              <a:ext cx="5040" cy="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2" name="Line 38"/>
            <p:cNvSpPr>
              <a:spLocks noChangeShapeType="1"/>
            </p:cNvSpPr>
            <p:nvPr/>
          </p:nvSpPr>
          <p:spPr bwMode="auto">
            <a:xfrm>
              <a:off x="3141" y="419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3" name="Line 39"/>
            <p:cNvSpPr>
              <a:spLocks noChangeShapeType="1"/>
            </p:cNvSpPr>
            <p:nvPr/>
          </p:nvSpPr>
          <p:spPr bwMode="auto">
            <a:xfrm>
              <a:off x="3861" y="419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4" name="Line 40"/>
            <p:cNvSpPr>
              <a:spLocks noChangeShapeType="1"/>
            </p:cNvSpPr>
            <p:nvPr/>
          </p:nvSpPr>
          <p:spPr bwMode="auto">
            <a:xfrm>
              <a:off x="4581" y="419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5" name="Line 41"/>
            <p:cNvSpPr>
              <a:spLocks noChangeShapeType="1"/>
            </p:cNvSpPr>
            <p:nvPr/>
          </p:nvSpPr>
          <p:spPr bwMode="auto">
            <a:xfrm>
              <a:off x="5301" y="419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6" name="Line 42"/>
            <p:cNvSpPr>
              <a:spLocks noChangeShapeType="1"/>
            </p:cNvSpPr>
            <p:nvPr/>
          </p:nvSpPr>
          <p:spPr bwMode="auto">
            <a:xfrm>
              <a:off x="6021" y="419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7" name="Line 43"/>
            <p:cNvSpPr>
              <a:spLocks noChangeShapeType="1"/>
            </p:cNvSpPr>
            <p:nvPr/>
          </p:nvSpPr>
          <p:spPr bwMode="auto">
            <a:xfrm>
              <a:off x="6741" y="4194"/>
              <a:ext cx="0" cy="3780"/>
            </a:xfrm>
            <a:prstGeom prst="line">
              <a:avLst/>
            </a:prstGeom>
            <a:noFill/>
            <a:ln w="9525" cap="rnd">
              <a:solidFill>
                <a:srgbClr val="00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8" name="Freeform 44"/>
            <p:cNvSpPr>
              <a:spLocks/>
            </p:cNvSpPr>
            <p:nvPr/>
          </p:nvSpPr>
          <p:spPr bwMode="auto">
            <a:xfrm>
              <a:off x="3141" y="4734"/>
              <a:ext cx="3990" cy="2790"/>
            </a:xfrm>
            <a:custGeom>
              <a:avLst/>
              <a:gdLst>
                <a:gd name="T0" fmla="*/ 0 w 3990"/>
                <a:gd name="T1" fmla="*/ 0 h 2790"/>
                <a:gd name="T2" fmla="*/ 720 w 3990"/>
                <a:gd name="T3" fmla="*/ 1620 h 2790"/>
                <a:gd name="T4" fmla="*/ 1440 w 3990"/>
                <a:gd name="T5" fmla="*/ 2160 h 2790"/>
                <a:gd name="T6" fmla="*/ 3600 w 3990"/>
                <a:gd name="T7" fmla="*/ 2700 h 2790"/>
                <a:gd name="T8" fmla="*/ 3780 w 3990"/>
                <a:gd name="T9" fmla="*/ 2700 h 27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990"/>
                <a:gd name="T16" fmla="*/ 0 h 2790"/>
                <a:gd name="T17" fmla="*/ 3990 w 3990"/>
                <a:gd name="T18" fmla="*/ 2790 h 279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990" h="2790">
                  <a:moveTo>
                    <a:pt x="0" y="0"/>
                  </a:moveTo>
                  <a:cubicBezTo>
                    <a:pt x="240" y="630"/>
                    <a:pt x="480" y="1260"/>
                    <a:pt x="720" y="1620"/>
                  </a:cubicBezTo>
                  <a:cubicBezTo>
                    <a:pt x="960" y="1980"/>
                    <a:pt x="960" y="1980"/>
                    <a:pt x="1440" y="2160"/>
                  </a:cubicBezTo>
                  <a:cubicBezTo>
                    <a:pt x="1920" y="2340"/>
                    <a:pt x="3210" y="2610"/>
                    <a:pt x="3600" y="2700"/>
                  </a:cubicBezTo>
                  <a:cubicBezTo>
                    <a:pt x="3990" y="2790"/>
                    <a:pt x="3885" y="2745"/>
                    <a:pt x="3780" y="270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39" name="Line 45"/>
            <p:cNvSpPr>
              <a:spLocks noChangeShapeType="1"/>
            </p:cNvSpPr>
            <p:nvPr/>
          </p:nvSpPr>
          <p:spPr bwMode="auto">
            <a:xfrm>
              <a:off x="3141" y="4734"/>
              <a:ext cx="0" cy="16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40" name="Line 46"/>
            <p:cNvSpPr>
              <a:spLocks noChangeShapeType="1"/>
            </p:cNvSpPr>
            <p:nvPr/>
          </p:nvSpPr>
          <p:spPr bwMode="auto">
            <a:xfrm>
              <a:off x="3141" y="6354"/>
              <a:ext cx="7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41" name="Line 47"/>
            <p:cNvSpPr>
              <a:spLocks noChangeShapeType="1"/>
            </p:cNvSpPr>
            <p:nvPr/>
          </p:nvSpPr>
          <p:spPr bwMode="auto">
            <a:xfrm>
              <a:off x="4581" y="6894"/>
              <a:ext cx="0" cy="5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42" name="Line 48"/>
            <p:cNvSpPr>
              <a:spLocks noChangeShapeType="1"/>
            </p:cNvSpPr>
            <p:nvPr/>
          </p:nvSpPr>
          <p:spPr bwMode="auto">
            <a:xfrm>
              <a:off x="4581" y="7434"/>
              <a:ext cx="216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43" name="Line 49"/>
            <p:cNvSpPr>
              <a:spLocks noChangeShapeType="1"/>
            </p:cNvSpPr>
            <p:nvPr/>
          </p:nvSpPr>
          <p:spPr bwMode="auto">
            <a:xfrm flipV="1">
              <a:off x="5661" y="6894"/>
              <a:ext cx="72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44" name="Line 50"/>
            <p:cNvSpPr>
              <a:spLocks noChangeShapeType="1"/>
            </p:cNvSpPr>
            <p:nvPr/>
          </p:nvSpPr>
          <p:spPr bwMode="auto">
            <a:xfrm flipV="1">
              <a:off x="3681" y="5634"/>
              <a:ext cx="180" cy="1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5445" name="Line 51"/>
            <p:cNvSpPr>
              <a:spLocks noChangeShapeType="1"/>
            </p:cNvSpPr>
            <p:nvPr/>
          </p:nvSpPr>
          <p:spPr bwMode="auto">
            <a:xfrm flipV="1">
              <a:off x="4221" y="6337"/>
              <a:ext cx="436" cy="37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</p:grpSp>
      <p:sp>
        <p:nvSpPr>
          <p:cNvPr id="315395" name="Text Box 7"/>
          <p:cNvSpPr txBox="1">
            <a:spLocks noChangeArrowheads="1"/>
          </p:cNvSpPr>
          <p:nvPr/>
        </p:nvSpPr>
        <p:spPr bwMode="auto">
          <a:xfrm>
            <a:off x="3352800" y="3657600"/>
            <a:ext cx="665163" cy="387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</a:rPr>
              <a:t>∆</a:t>
            </a:r>
            <a:r>
              <a:rPr lang="en-US" sz="2000" b="1">
                <a:solidFill>
                  <a:schemeClr val="tx1"/>
                </a:solidFill>
              </a:rPr>
              <a:t>K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15396" name="Text Box 6"/>
          <p:cNvSpPr txBox="1">
            <a:spLocks noChangeArrowheads="1"/>
          </p:cNvSpPr>
          <p:nvPr/>
        </p:nvSpPr>
        <p:spPr bwMode="auto">
          <a:xfrm>
            <a:off x="4724400" y="4191000"/>
            <a:ext cx="665163" cy="38735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</a:rPr>
              <a:t>∆</a:t>
            </a:r>
            <a:r>
              <a:rPr lang="en-US" sz="2000" b="1">
                <a:solidFill>
                  <a:schemeClr val="tx1"/>
                </a:solidFill>
              </a:rPr>
              <a:t>L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52" name="Rectangle 4"/>
          <p:cNvSpPr>
            <a:spLocks noChangeArrowheads="1"/>
          </p:cNvSpPr>
          <p:nvPr/>
        </p:nvSpPr>
        <p:spPr bwMode="auto">
          <a:xfrm>
            <a:off x="4876800" y="228600"/>
            <a:ext cx="3962400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>
                <a:solidFill>
                  <a:srgbClr val="0D795A"/>
                </a:solidFill>
                <a:latin typeface="Verdana" pitchFamily="34" charset="0"/>
              </a:rPr>
              <a:t>Почему </a:t>
            </a:r>
            <a:r>
              <a:rPr lang="en-US" sz="2400" b="1">
                <a:solidFill>
                  <a:srgbClr val="0D795A"/>
                </a:solidFill>
                <a:latin typeface="Verdana" pitchFamily="34" charset="0"/>
              </a:rPr>
              <a:t>MRTS</a:t>
            </a:r>
            <a:r>
              <a:rPr lang="en-US" b="1">
                <a:solidFill>
                  <a:srgbClr val="0D795A"/>
                </a:solidFill>
                <a:latin typeface="Verdana" pitchFamily="34" charset="0"/>
              </a:rPr>
              <a:t>LK</a:t>
            </a:r>
            <a:r>
              <a:rPr lang="ru-RU" sz="2400" b="1">
                <a:solidFill>
                  <a:srgbClr val="0D795A"/>
                </a:solidFill>
                <a:latin typeface="Verdana" pitchFamily="34" charset="0"/>
              </a:rPr>
              <a:t> падает? </a:t>
            </a:r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Закон убывающей предельной производительности</a:t>
            </a:r>
          </a:p>
        </p:txBody>
      </p:sp>
      <p:cxnSp>
        <p:nvCxnSpPr>
          <p:cNvPr id="58" name="Прямая со стрелкой 57"/>
          <p:cNvCxnSpPr/>
          <p:nvPr/>
        </p:nvCxnSpPr>
        <p:spPr>
          <a:xfrm rot="16200000" flipH="1">
            <a:off x="2019300" y="2933700"/>
            <a:ext cx="1828800" cy="12954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2133600" y="3657600"/>
            <a:ext cx="1295400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0D795A"/>
                </a:solidFill>
                <a:latin typeface="Verdana" pitchFamily="34" charset="0"/>
              </a:rPr>
              <a:t>MP</a:t>
            </a:r>
            <a:r>
              <a:rPr lang="en-US" sz="1800" b="1">
                <a:solidFill>
                  <a:srgbClr val="0D795A"/>
                </a:solidFill>
                <a:latin typeface="Verdana" pitchFamily="34" charset="0"/>
              </a:rPr>
              <a:t>L</a:t>
            </a:r>
            <a:r>
              <a:rPr lang="en-US" sz="2800" b="1">
                <a:solidFill>
                  <a:srgbClr val="0D795A"/>
                </a:solidFill>
                <a:latin typeface="Verdana" pitchFamily="34" charset="0"/>
              </a:rPr>
              <a:t> ↓</a:t>
            </a:r>
          </a:p>
          <a:p>
            <a:r>
              <a:rPr lang="en-US" sz="2800" b="1">
                <a:solidFill>
                  <a:srgbClr val="0D795A"/>
                </a:solidFill>
                <a:latin typeface="Verdana" pitchFamily="34" charset="0"/>
              </a:rPr>
              <a:t>MP</a:t>
            </a:r>
            <a:r>
              <a:rPr lang="en-US" b="1">
                <a:solidFill>
                  <a:srgbClr val="0D795A"/>
                </a:solidFill>
                <a:latin typeface="Verdana" pitchFamily="34" charset="0"/>
              </a:rPr>
              <a:t>K</a:t>
            </a:r>
            <a:r>
              <a:rPr lang="en-US" sz="2800" b="1">
                <a:solidFill>
                  <a:srgbClr val="0D795A"/>
                </a:solidFill>
                <a:latin typeface="Verdana" pitchFamily="34" charset="0"/>
              </a:rPr>
              <a:t> ↑</a:t>
            </a:r>
            <a:endParaRPr lang="ru-RU" sz="2800" b="1">
              <a:solidFill>
                <a:srgbClr val="0D795A"/>
              </a:solidFill>
              <a:latin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6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7" name="Rectangle 15"/>
          <p:cNvSpPr>
            <a:spLocks noChangeArrowheads="1"/>
          </p:cNvSpPr>
          <p:nvPr/>
        </p:nvSpPr>
        <p:spPr bwMode="auto">
          <a:xfrm>
            <a:off x="0" y="22272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1800"/>
          </a:p>
        </p:txBody>
      </p:sp>
      <p:grpSp>
        <p:nvGrpSpPr>
          <p:cNvPr id="316418" name="Group 22"/>
          <p:cNvGrpSpPr>
            <a:grpSpLocks/>
          </p:cNvGrpSpPr>
          <p:nvPr/>
        </p:nvGrpSpPr>
        <p:grpSpPr bwMode="auto">
          <a:xfrm>
            <a:off x="1981200" y="228600"/>
            <a:ext cx="5761038" cy="4824413"/>
            <a:chOff x="1292" y="391"/>
            <a:chExt cx="3629" cy="3039"/>
          </a:xfrm>
        </p:grpSpPr>
        <p:sp>
          <p:nvSpPr>
            <p:cNvPr id="316425" name="Text Box 13"/>
            <p:cNvSpPr txBox="1">
              <a:spLocks noChangeArrowheads="1"/>
            </p:cNvSpPr>
            <p:nvPr/>
          </p:nvSpPr>
          <p:spPr bwMode="auto">
            <a:xfrm>
              <a:off x="3028" y="2851"/>
              <a:ext cx="442" cy="43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>
                  <a:solidFill>
                    <a:schemeClr val="tx1"/>
                  </a:solidFill>
                  <a:cs typeface="Times New Roman" pitchFamily="18" charset="0"/>
                </a:rPr>
                <a:t>2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6426" name="Text Box 14"/>
            <p:cNvSpPr txBox="1">
              <a:spLocks noChangeArrowheads="1"/>
            </p:cNvSpPr>
            <p:nvPr/>
          </p:nvSpPr>
          <p:spPr bwMode="auto">
            <a:xfrm>
              <a:off x="3501" y="2851"/>
              <a:ext cx="631" cy="43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>
                  <a:solidFill>
                    <a:schemeClr val="tx1"/>
                  </a:solidFill>
                  <a:cs typeface="Times New Roman" pitchFamily="18" charset="0"/>
                </a:rPr>
                <a:t>3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6427" name="Text Box 12"/>
            <p:cNvSpPr txBox="1">
              <a:spLocks noChangeArrowheads="1"/>
            </p:cNvSpPr>
            <p:nvPr/>
          </p:nvSpPr>
          <p:spPr bwMode="auto">
            <a:xfrm>
              <a:off x="2554" y="2851"/>
              <a:ext cx="371" cy="43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6428" name="Text Box 11"/>
            <p:cNvSpPr txBox="1">
              <a:spLocks noChangeArrowheads="1"/>
            </p:cNvSpPr>
            <p:nvPr/>
          </p:nvSpPr>
          <p:spPr bwMode="auto">
            <a:xfrm>
              <a:off x="1292" y="391"/>
              <a:ext cx="316" cy="2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K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6429" name="Text Box 10"/>
            <p:cNvSpPr txBox="1">
              <a:spLocks noChangeArrowheads="1"/>
            </p:cNvSpPr>
            <p:nvPr/>
          </p:nvSpPr>
          <p:spPr bwMode="auto">
            <a:xfrm>
              <a:off x="4448" y="3141"/>
              <a:ext cx="315" cy="28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L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6430" name="Line 9"/>
            <p:cNvSpPr>
              <a:spLocks noChangeShapeType="1"/>
            </p:cNvSpPr>
            <p:nvPr/>
          </p:nvSpPr>
          <p:spPr bwMode="auto">
            <a:xfrm>
              <a:off x="1765" y="391"/>
              <a:ext cx="0" cy="275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6431" name="Line 8"/>
            <p:cNvSpPr>
              <a:spLocks noChangeShapeType="1"/>
            </p:cNvSpPr>
            <p:nvPr/>
          </p:nvSpPr>
          <p:spPr bwMode="auto">
            <a:xfrm>
              <a:off x="1765" y="3141"/>
              <a:ext cx="315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6432" name="Line 7"/>
            <p:cNvSpPr>
              <a:spLocks noChangeShapeType="1"/>
            </p:cNvSpPr>
            <p:nvPr/>
          </p:nvSpPr>
          <p:spPr bwMode="auto">
            <a:xfrm>
              <a:off x="1765" y="1693"/>
              <a:ext cx="947" cy="144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6433" name="Line 6"/>
            <p:cNvSpPr>
              <a:spLocks noChangeShapeType="1"/>
            </p:cNvSpPr>
            <p:nvPr/>
          </p:nvSpPr>
          <p:spPr bwMode="auto">
            <a:xfrm>
              <a:off x="1765" y="1115"/>
              <a:ext cx="1420" cy="202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6434" name="Line 5"/>
            <p:cNvSpPr>
              <a:spLocks noChangeShapeType="1"/>
            </p:cNvSpPr>
            <p:nvPr/>
          </p:nvSpPr>
          <p:spPr bwMode="auto">
            <a:xfrm>
              <a:off x="1765" y="536"/>
              <a:ext cx="1894" cy="260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</p:grpSp>
      <p:sp>
        <p:nvSpPr>
          <p:cNvPr id="316419" name="Rectangle 21"/>
          <p:cNvSpPr>
            <a:spLocks noChangeArrowheads="1"/>
          </p:cNvSpPr>
          <p:nvPr/>
        </p:nvSpPr>
        <p:spPr bwMode="auto">
          <a:xfrm>
            <a:off x="304800" y="4800600"/>
            <a:ext cx="61722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>
                <a:solidFill>
                  <a:srgbClr val="003399"/>
                </a:solidFill>
                <a:latin typeface="Verdana" pitchFamily="34" charset="0"/>
              </a:rPr>
              <a:t>Изокванты при совершенной взаимозаменяемости факторов</a:t>
            </a:r>
          </a:p>
          <a:p>
            <a:pPr algn="ctr"/>
            <a:r>
              <a:rPr lang="ru-RU" sz="2400" b="1">
                <a:solidFill>
                  <a:srgbClr val="003399"/>
                </a:solidFill>
                <a:latin typeface="Verdana" pitchFamily="34" charset="0"/>
              </a:rPr>
              <a:t>(факторы – совершенные субституты)</a:t>
            </a:r>
          </a:p>
        </p:txBody>
      </p:sp>
      <p:pic>
        <p:nvPicPr>
          <p:cNvPr id="289794" name="Picture 2" descr="Картинки по запросу мужчины врач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2336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9796" name="Picture 4" descr="Картинки по запросу макдрими"/>
          <p:cNvPicPr>
            <a:picLocks noChangeAspect="1" noChangeArrowheads="1"/>
          </p:cNvPicPr>
          <p:nvPr/>
        </p:nvPicPr>
        <p:blipFill>
          <a:blip r:embed="rId3" cstate="print"/>
          <a:srcRect l="26183" r="24364" b="17152"/>
          <a:stretch>
            <a:fillRect/>
          </a:stretch>
        </p:blipFill>
        <p:spPr bwMode="auto">
          <a:xfrm>
            <a:off x="304800" y="2133600"/>
            <a:ext cx="2286000" cy="215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9798" name="Picture 6" descr="Картинки по запросу кристина янг"/>
          <p:cNvPicPr>
            <a:picLocks noChangeAspect="1" noChangeArrowheads="1"/>
          </p:cNvPicPr>
          <p:nvPr/>
        </p:nvPicPr>
        <p:blipFill>
          <a:blip r:embed="rId4" cstate="print"/>
          <a:srcRect l="13913" r="20496" b="44531"/>
          <a:stretch>
            <a:fillRect/>
          </a:stretch>
        </p:blipFill>
        <p:spPr bwMode="auto">
          <a:xfrm>
            <a:off x="6705600" y="2286000"/>
            <a:ext cx="1993900" cy="2144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9804" name="Picture 12" descr="Картинки по запросу хаус кемерон"/>
          <p:cNvPicPr>
            <a:picLocks noChangeAspect="1" noChangeArrowheads="1"/>
          </p:cNvPicPr>
          <p:nvPr/>
        </p:nvPicPr>
        <p:blipFill>
          <a:blip r:embed="rId5" cstate="print"/>
          <a:srcRect l="14545" t="9032" b="21465"/>
          <a:stretch>
            <a:fillRect/>
          </a:stretch>
        </p:blipFill>
        <p:spPr bwMode="auto">
          <a:xfrm>
            <a:off x="6781800" y="4724400"/>
            <a:ext cx="19431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4419600" y="381000"/>
            <a:ext cx="3124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0D795A"/>
                </a:solidFill>
                <a:latin typeface="Verdana" pitchFamily="34" charset="0"/>
              </a:rPr>
              <a:t>MRTS=const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9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98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1" name="Rectangle 18"/>
          <p:cNvSpPr>
            <a:spLocks noChangeArrowheads="1"/>
          </p:cNvSpPr>
          <p:nvPr/>
        </p:nvSpPr>
        <p:spPr bwMode="auto">
          <a:xfrm>
            <a:off x="0" y="20875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1800"/>
          </a:p>
        </p:txBody>
      </p:sp>
      <p:grpSp>
        <p:nvGrpSpPr>
          <p:cNvPr id="317442" name="Group 4"/>
          <p:cNvGrpSpPr>
            <a:grpSpLocks/>
          </p:cNvGrpSpPr>
          <p:nvPr/>
        </p:nvGrpSpPr>
        <p:grpSpPr bwMode="auto">
          <a:xfrm>
            <a:off x="685800" y="381000"/>
            <a:ext cx="6624638" cy="4392613"/>
            <a:chOff x="2781" y="2574"/>
            <a:chExt cx="4320" cy="3780"/>
          </a:xfrm>
        </p:grpSpPr>
        <p:sp>
          <p:nvSpPr>
            <p:cNvPr id="317449" name="Text Box 17"/>
            <p:cNvSpPr txBox="1">
              <a:spLocks noChangeArrowheads="1"/>
            </p:cNvSpPr>
            <p:nvPr/>
          </p:nvSpPr>
          <p:spPr bwMode="auto">
            <a:xfrm>
              <a:off x="6381" y="4374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>
                  <a:solidFill>
                    <a:schemeClr val="tx1"/>
                  </a:solidFill>
                  <a:cs typeface="Times New Roman" pitchFamily="18" charset="0"/>
                </a:rPr>
                <a:t>3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7450" name="Text Box 16"/>
            <p:cNvSpPr txBox="1">
              <a:spLocks noChangeArrowheads="1"/>
            </p:cNvSpPr>
            <p:nvPr/>
          </p:nvSpPr>
          <p:spPr bwMode="auto">
            <a:xfrm>
              <a:off x="6381" y="4734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>
                  <a:solidFill>
                    <a:schemeClr val="tx1"/>
                  </a:solidFill>
                  <a:cs typeface="Times New Roman" pitchFamily="18" charset="0"/>
                </a:rPr>
                <a:t>2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7451" name="Text Box 15"/>
            <p:cNvSpPr txBox="1">
              <a:spLocks noChangeArrowheads="1"/>
            </p:cNvSpPr>
            <p:nvPr/>
          </p:nvSpPr>
          <p:spPr bwMode="auto">
            <a:xfrm>
              <a:off x="6381" y="5094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7452" name="Text Box 14"/>
            <p:cNvSpPr txBox="1">
              <a:spLocks noChangeArrowheads="1"/>
            </p:cNvSpPr>
            <p:nvPr/>
          </p:nvSpPr>
          <p:spPr bwMode="auto">
            <a:xfrm>
              <a:off x="2781" y="257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K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7453" name="Text Box 13"/>
            <p:cNvSpPr txBox="1">
              <a:spLocks noChangeArrowheads="1"/>
            </p:cNvSpPr>
            <p:nvPr/>
          </p:nvSpPr>
          <p:spPr bwMode="auto">
            <a:xfrm>
              <a:off x="6741" y="5994"/>
              <a:ext cx="360" cy="36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L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317454" name="Line 12"/>
            <p:cNvSpPr>
              <a:spLocks noChangeShapeType="1"/>
            </p:cNvSpPr>
            <p:nvPr/>
          </p:nvSpPr>
          <p:spPr bwMode="auto">
            <a:xfrm>
              <a:off x="3321" y="2574"/>
              <a:ext cx="0" cy="34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7455" name="Line 11"/>
            <p:cNvSpPr>
              <a:spLocks noChangeShapeType="1"/>
            </p:cNvSpPr>
            <p:nvPr/>
          </p:nvSpPr>
          <p:spPr bwMode="auto">
            <a:xfrm>
              <a:off x="3321" y="5994"/>
              <a:ext cx="378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7456" name="Line 10"/>
            <p:cNvSpPr>
              <a:spLocks noChangeShapeType="1"/>
            </p:cNvSpPr>
            <p:nvPr/>
          </p:nvSpPr>
          <p:spPr bwMode="auto">
            <a:xfrm>
              <a:off x="4041" y="3294"/>
              <a:ext cx="0" cy="19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7457" name="Line 9"/>
            <p:cNvSpPr>
              <a:spLocks noChangeShapeType="1"/>
            </p:cNvSpPr>
            <p:nvPr/>
          </p:nvSpPr>
          <p:spPr bwMode="auto">
            <a:xfrm>
              <a:off x="4041" y="5274"/>
              <a:ext cx="23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7458" name="Line 8"/>
            <p:cNvSpPr>
              <a:spLocks noChangeShapeType="1"/>
            </p:cNvSpPr>
            <p:nvPr/>
          </p:nvSpPr>
          <p:spPr bwMode="auto">
            <a:xfrm>
              <a:off x="4401" y="3294"/>
              <a:ext cx="0" cy="16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7459" name="Line 7"/>
            <p:cNvSpPr>
              <a:spLocks noChangeShapeType="1"/>
            </p:cNvSpPr>
            <p:nvPr/>
          </p:nvSpPr>
          <p:spPr bwMode="auto">
            <a:xfrm>
              <a:off x="4401" y="4914"/>
              <a:ext cx="198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7460" name="Line 6"/>
            <p:cNvSpPr>
              <a:spLocks noChangeShapeType="1"/>
            </p:cNvSpPr>
            <p:nvPr/>
          </p:nvSpPr>
          <p:spPr bwMode="auto">
            <a:xfrm>
              <a:off x="4761" y="3294"/>
              <a:ext cx="0" cy="126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17461" name="Line 5"/>
            <p:cNvSpPr>
              <a:spLocks noChangeShapeType="1"/>
            </p:cNvSpPr>
            <p:nvPr/>
          </p:nvSpPr>
          <p:spPr bwMode="auto">
            <a:xfrm>
              <a:off x="4761" y="4554"/>
              <a:ext cx="162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</p:grpSp>
      <p:sp>
        <p:nvSpPr>
          <p:cNvPr id="317443" name="Rectangle 24"/>
          <p:cNvSpPr>
            <a:spLocks noChangeArrowheads="1"/>
          </p:cNvSpPr>
          <p:nvPr/>
        </p:nvSpPr>
        <p:spPr bwMode="auto">
          <a:xfrm>
            <a:off x="228600" y="4876800"/>
            <a:ext cx="8280400" cy="1370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br>
              <a:rPr lang="ru-RU" sz="1100">
                <a:solidFill>
                  <a:srgbClr val="003399"/>
                </a:solidFill>
              </a:rPr>
            </a:br>
            <a:r>
              <a:rPr lang="ru-RU" sz="2400" b="1">
                <a:solidFill>
                  <a:srgbClr val="003399"/>
                </a:solidFill>
                <a:latin typeface="Verdana" pitchFamily="34" charset="0"/>
              </a:rPr>
              <a:t>Изокванты при фиксированной пропорции между факторами производства</a:t>
            </a:r>
          </a:p>
          <a:p>
            <a:pPr algn="ctr"/>
            <a:r>
              <a:rPr lang="ru-RU" sz="2400" b="1">
                <a:solidFill>
                  <a:srgbClr val="003399"/>
                </a:solidFill>
                <a:latin typeface="Verdana" pitchFamily="34" charset="0"/>
              </a:rPr>
              <a:t>(</a:t>
            </a:r>
            <a:r>
              <a:rPr lang="en-US" sz="2400" b="1">
                <a:solidFill>
                  <a:srgbClr val="003399"/>
                </a:solidFill>
                <a:latin typeface="Verdana" pitchFamily="34" charset="0"/>
              </a:rPr>
              <a:t>L</a:t>
            </a:r>
            <a:r>
              <a:rPr lang="ru-RU" sz="2400" b="1">
                <a:solidFill>
                  <a:srgbClr val="003399"/>
                </a:solidFill>
                <a:latin typeface="Verdana" pitchFamily="34" charset="0"/>
              </a:rPr>
              <a:t> и</a:t>
            </a:r>
            <a:r>
              <a:rPr lang="en-US" sz="2400" b="1">
                <a:solidFill>
                  <a:srgbClr val="003399"/>
                </a:solidFill>
                <a:latin typeface="Verdana" pitchFamily="34" charset="0"/>
              </a:rPr>
              <a:t> K</a:t>
            </a:r>
            <a:r>
              <a:rPr lang="ru-RU" sz="2400" b="1">
                <a:solidFill>
                  <a:srgbClr val="003399"/>
                </a:solidFill>
                <a:latin typeface="Verdana" pitchFamily="34" charset="0"/>
              </a:rPr>
              <a:t> – совершенные комплементы)</a:t>
            </a:r>
          </a:p>
        </p:txBody>
      </p:sp>
      <p:pic>
        <p:nvPicPr>
          <p:cNvPr id="288770" name="Picture 2" descr="Картинки по запросу таксист"/>
          <p:cNvPicPr>
            <a:picLocks noChangeAspect="1" noChangeArrowheads="1"/>
          </p:cNvPicPr>
          <p:nvPr/>
        </p:nvPicPr>
        <p:blipFill>
          <a:blip r:embed="rId2" cstate="print"/>
          <a:srcRect l="36800" t="1666" r="22400" b="11667"/>
          <a:stretch>
            <a:fillRect/>
          </a:stretch>
        </p:blipFill>
        <p:spPr bwMode="auto">
          <a:xfrm>
            <a:off x="6934200" y="2667000"/>
            <a:ext cx="1570038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8772" name="Picture 4" descr="Картинки по запросу такси"/>
          <p:cNvPicPr>
            <a:picLocks noChangeAspect="1" noChangeArrowheads="1"/>
          </p:cNvPicPr>
          <p:nvPr/>
        </p:nvPicPr>
        <p:blipFill>
          <a:blip r:embed="rId3" cstate="print"/>
          <a:srcRect l="3999" t="8649" r="10667" b="4865"/>
          <a:stretch>
            <a:fillRect/>
          </a:stretch>
        </p:blipFill>
        <p:spPr bwMode="auto">
          <a:xfrm>
            <a:off x="1752600" y="152400"/>
            <a:ext cx="1706563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8774" name="Picture 6" descr="Картинки по запросу компьютерщик"/>
          <p:cNvPicPr>
            <a:picLocks noChangeAspect="1" noChangeArrowheads="1"/>
          </p:cNvPicPr>
          <p:nvPr/>
        </p:nvPicPr>
        <p:blipFill>
          <a:blip r:embed="rId4" cstate="print"/>
          <a:srcRect l="14857" r="12000" b="5173"/>
          <a:stretch>
            <a:fillRect/>
          </a:stretch>
        </p:blipFill>
        <p:spPr bwMode="auto">
          <a:xfrm>
            <a:off x="6858000" y="990600"/>
            <a:ext cx="16843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8778" name="Picture 10" descr="Картинки по запросу компьютер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0"/>
            <a:ext cx="14478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3886200" y="1905000"/>
            <a:ext cx="31242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800" b="1">
                <a:solidFill>
                  <a:srgbClr val="0D795A"/>
                </a:solidFill>
                <a:latin typeface="Verdana" pitchFamily="34" charset="0"/>
              </a:rPr>
              <a:t>MRTS=0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8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8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87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/>
          <p:cNvSpPr txBox="1">
            <a:spLocks noChangeArrowheads="1"/>
          </p:cNvSpPr>
          <p:nvPr/>
        </p:nvSpPr>
        <p:spPr>
          <a:xfrm>
            <a:off x="304800" y="304800"/>
            <a:ext cx="8001000" cy="1143000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eaLnBrk="0" hangingPunct="0">
              <a:lnSpc>
                <a:spcPct val="80000"/>
              </a:lnSpc>
            </a:pPr>
            <a:r>
              <a:rPr lang="ru-RU" sz="3200" b="1">
                <a:solidFill>
                  <a:srgbClr val="FF0000"/>
                </a:solidFill>
                <a:latin typeface="Verdana" pitchFamily="34" charset="0"/>
              </a:rPr>
              <a:t>ВОПРОС 5</a:t>
            </a:r>
            <a:r>
              <a:rPr lang="ru-RU" sz="3200" b="1">
                <a:solidFill>
                  <a:srgbClr val="0070C0"/>
                </a:solidFill>
                <a:latin typeface="Verdana" pitchFamily="34" charset="0"/>
              </a:rPr>
              <a:t>.</a:t>
            </a:r>
            <a:r>
              <a:rPr lang="ru-RU" sz="3500" b="1">
                <a:solidFill>
                  <a:srgbClr val="0070C0"/>
                </a:solidFill>
                <a:latin typeface="Verdana" pitchFamily="34" charset="0"/>
              </a:rPr>
              <a:t> </a:t>
            </a:r>
            <a:r>
              <a:rPr lang="ru-RU" sz="3500" b="1">
                <a:solidFill>
                  <a:srgbClr val="005DA2"/>
                </a:solidFill>
                <a:latin typeface="Verdana" pitchFamily="34" charset="0"/>
              </a:rPr>
              <a:t>Понятие и классификация издержек. </a:t>
            </a:r>
            <a:endParaRPr lang="ru-RU" sz="2500" b="1">
              <a:solidFill>
                <a:srgbClr val="005DA2"/>
              </a:solidFill>
              <a:latin typeface="Verdana" pitchFamily="34" charset="0"/>
            </a:endParaRPr>
          </a:p>
          <a:p>
            <a:pPr algn="ctr">
              <a:lnSpc>
                <a:spcPct val="80000"/>
              </a:lnSpc>
              <a:buFont typeface="Wingdings" pitchFamily="2" charset="2"/>
              <a:buNone/>
            </a:pPr>
            <a:endParaRPr lang="ru-RU" b="1">
              <a:solidFill>
                <a:srgbClr val="005DA2"/>
              </a:solidFill>
              <a:latin typeface="Verdana" pitchFamily="34" charset="0"/>
            </a:endParaRPr>
          </a:p>
        </p:txBody>
      </p:sp>
      <p:pic>
        <p:nvPicPr>
          <p:cNvPr id="318466" name="Picture 2" descr="Картинки по запросу издержки снижени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76400"/>
            <a:ext cx="7086600" cy="440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Прямая соединительная линия 5"/>
          <p:cNvCxnSpPr/>
          <p:nvPr/>
        </p:nvCxnSpPr>
        <p:spPr>
          <a:xfrm rot="16200000" flipH="1">
            <a:off x="5181600" y="2362200"/>
            <a:ext cx="381000" cy="38100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81600" y="1752600"/>
            <a:ext cx="554038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Дом\Downloads\Изображения для презентаций\Продукты для корзинки-0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7554" y="2357430"/>
            <a:ext cx="3172877" cy="2109758"/>
          </a:xfrm>
          <a:prstGeom prst="rect">
            <a:avLst/>
          </a:prstGeom>
          <a:noFill/>
        </p:spPr>
      </p:pic>
      <p:pic>
        <p:nvPicPr>
          <p:cNvPr id="41" name="Picture 2" descr="C:\Users\Дом\Downloads\Изображения для презентаций\Пустая тележка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1857364"/>
            <a:ext cx="4687731" cy="3643338"/>
          </a:xfrm>
          <a:prstGeom prst="rect">
            <a:avLst/>
          </a:prstGeo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Можно анализировать не предпочтения, а результат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47800"/>
            <a:ext cx="8229600" cy="3886200"/>
          </a:xfrm>
        </p:spPr>
        <p:txBody>
          <a:bodyPr/>
          <a:lstStyle/>
          <a:p>
            <a:r>
              <a:rPr lang="ru-RU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Издержки производства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— затраты ресурсов для производства, выраженные в денежной форме.</a:t>
            </a:r>
          </a:p>
          <a:p>
            <a:endParaRPr lang="ru-RU" sz="28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Непроизводственные издержки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– сопутствующие издержки: издержки по продаже, рекламе, сервису, хранению и т.п.</a:t>
            </a: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228600" y="152400"/>
            <a:ext cx="85756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/>
            <a:r>
              <a:rPr lang="ru-RU" sz="3600" b="1">
                <a:solidFill>
                  <a:srgbClr val="E75C01"/>
                </a:solidFill>
                <a:latin typeface="Verdana" pitchFamily="34" charset="0"/>
              </a:rPr>
              <a:t>Виды издержек: 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676400"/>
            <a:ext cx="8382000" cy="4873625"/>
          </a:xfrm>
        </p:spPr>
        <p:txBody>
          <a:bodyPr/>
          <a:lstStyle/>
          <a:p>
            <a:r>
              <a:rPr lang="ru-RU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Явные  или внешние издержки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— денежные выплаты собственникам ресурсов.</a:t>
            </a:r>
          </a:p>
          <a:p>
            <a:r>
              <a:rPr lang="ru-RU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Неявные или внутренние издержки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—связаны с использованием собственных ресурсов фирмы и не принимающие форму денежных выплат. Альтернативные издержки ресурсов, принадлежащих предпринимателю.</a:t>
            </a:r>
          </a:p>
          <a:p>
            <a:endParaRPr lang="ru-RU"/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685800" y="838200"/>
            <a:ext cx="7467600" cy="639763"/>
          </a:xfrm>
          <a:prstGeom prst="rect">
            <a:avLst/>
          </a:prstGeom>
        </p:spPr>
        <p:txBody>
          <a:bodyPr anchor="b"/>
          <a:lstStyle/>
          <a:p>
            <a:pPr algn="ctr" eaLnBrk="0" hangingPunct="0"/>
            <a:r>
              <a:rPr lang="ru-RU" sz="3600" b="1" dirty="0">
                <a:solidFill>
                  <a:srgbClr val="E75C01"/>
                </a:solidFill>
                <a:latin typeface="Verdana" pitchFamily="34" charset="0"/>
              </a:rPr>
              <a:t>ЯВНЫЕ И НЕЯВНЫЕ ИЗДЕРЖКИ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467600" cy="6397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ЯВНЫЕ И НЕЯВНЫЕ ИЗДЕРЖКИ</a:t>
            </a:r>
          </a:p>
        </p:txBody>
      </p:sp>
      <p:sp>
        <p:nvSpPr>
          <p:cNvPr id="3" name="Овал 2"/>
          <p:cNvSpPr/>
          <p:nvPr/>
        </p:nvSpPr>
        <p:spPr>
          <a:xfrm>
            <a:off x="3733800" y="2895600"/>
            <a:ext cx="10668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321539" name="TextBox 3"/>
          <p:cNvSpPr txBox="1">
            <a:spLocks noChangeArrowheads="1"/>
          </p:cNvSpPr>
          <p:nvPr/>
        </p:nvSpPr>
        <p:spPr bwMode="auto">
          <a:xfrm>
            <a:off x="3962400" y="2971800"/>
            <a:ext cx="76200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5400" b="1">
                <a:solidFill>
                  <a:schemeClr val="tx1"/>
                </a:solidFill>
              </a:rPr>
              <a:t>Ф</a:t>
            </a:r>
          </a:p>
        </p:txBody>
      </p:sp>
      <p:pic>
        <p:nvPicPr>
          <p:cNvPr id="321540" name="Picture 4" descr="Картинки по запросу человек мультяшный png"/>
          <p:cNvPicPr>
            <a:picLocks noChangeAspect="1" noChangeArrowheads="1"/>
          </p:cNvPicPr>
          <p:nvPr/>
        </p:nvPicPr>
        <p:blipFill>
          <a:blip r:embed="rId2" cstate="print"/>
          <a:srcRect l="67422" r="18964"/>
          <a:stretch>
            <a:fillRect/>
          </a:stretch>
        </p:blipFill>
        <p:spPr bwMode="auto">
          <a:xfrm>
            <a:off x="381000" y="914400"/>
            <a:ext cx="103822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41" name="Picture 2" descr="Картинки по запросу человек мультяшный png"/>
          <p:cNvPicPr>
            <a:picLocks noChangeAspect="1" noChangeArrowheads="1"/>
          </p:cNvPicPr>
          <p:nvPr/>
        </p:nvPicPr>
        <p:blipFill>
          <a:blip r:embed="rId2" cstate="print"/>
          <a:srcRect l="55754" r="33224"/>
          <a:stretch>
            <a:fillRect/>
          </a:stretch>
        </p:blipFill>
        <p:spPr bwMode="auto">
          <a:xfrm>
            <a:off x="152400" y="3581400"/>
            <a:ext cx="914400" cy="281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42" name="Picture 4" descr="Картинки по запросу человек мультяшный png"/>
          <p:cNvPicPr>
            <a:picLocks noChangeAspect="1" noChangeArrowheads="1"/>
          </p:cNvPicPr>
          <p:nvPr/>
        </p:nvPicPr>
        <p:blipFill>
          <a:blip r:embed="rId2" cstate="print"/>
          <a:srcRect l="44084" r="44894"/>
          <a:stretch>
            <a:fillRect/>
          </a:stretch>
        </p:blipFill>
        <p:spPr bwMode="auto">
          <a:xfrm>
            <a:off x="7696200" y="838200"/>
            <a:ext cx="841375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43" name="Picture 6" descr="Картинки по запросу человек мультяшный png"/>
          <p:cNvPicPr>
            <a:picLocks noChangeAspect="1" noChangeArrowheads="1"/>
          </p:cNvPicPr>
          <p:nvPr/>
        </p:nvPicPr>
        <p:blipFill>
          <a:blip r:embed="rId2" cstate="print"/>
          <a:srcRect l="19449" r="66937"/>
          <a:stretch>
            <a:fillRect/>
          </a:stretch>
        </p:blipFill>
        <p:spPr bwMode="auto">
          <a:xfrm>
            <a:off x="7620000" y="3733800"/>
            <a:ext cx="1069975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1544" name="Picture 8" descr="Картинки по запросу человек мультяшный png"/>
          <p:cNvPicPr>
            <a:picLocks noChangeAspect="1" noChangeArrowheads="1"/>
          </p:cNvPicPr>
          <p:nvPr/>
        </p:nvPicPr>
        <p:blipFill>
          <a:blip r:embed="rId3" cstate="print"/>
          <a:srcRect l="17365" r="16899"/>
          <a:stretch>
            <a:fillRect/>
          </a:stretch>
        </p:blipFill>
        <p:spPr bwMode="auto">
          <a:xfrm>
            <a:off x="3657600" y="914400"/>
            <a:ext cx="1219200" cy="185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Стрелка влево 9"/>
          <p:cNvSpPr/>
          <p:nvPr/>
        </p:nvSpPr>
        <p:spPr>
          <a:xfrm rot="848340">
            <a:off x="1447800" y="2819400"/>
            <a:ext cx="2057400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321546" name="TextBox 10"/>
          <p:cNvSpPr txBox="1">
            <a:spLocks noChangeArrowheads="1"/>
          </p:cNvSpPr>
          <p:nvPr/>
        </p:nvSpPr>
        <p:spPr bwMode="auto">
          <a:xfrm>
            <a:off x="1447800" y="1371600"/>
            <a:ext cx="1981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Оплата труда </a:t>
            </a:r>
          </a:p>
          <a:p>
            <a:pPr algn="ctr"/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рабочих</a:t>
            </a:r>
          </a:p>
        </p:txBody>
      </p:sp>
      <p:sp>
        <p:nvSpPr>
          <p:cNvPr id="12" name="Стрелка влево 11"/>
          <p:cNvSpPr/>
          <p:nvPr/>
        </p:nvSpPr>
        <p:spPr>
          <a:xfrm rot="19861739">
            <a:off x="1328738" y="4846638"/>
            <a:ext cx="2168525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321548" name="TextBox 12"/>
          <p:cNvSpPr txBox="1">
            <a:spLocks noChangeArrowheads="1"/>
          </p:cNvSpPr>
          <p:nvPr/>
        </p:nvSpPr>
        <p:spPr bwMode="auto">
          <a:xfrm>
            <a:off x="914400" y="3657600"/>
            <a:ext cx="2971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Оплата сырья и оборудования</a:t>
            </a:r>
          </a:p>
        </p:txBody>
      </p:sp>
      <p:sp>
        <p:nvSpPr>
          <p:cNvPr id="14" name="Стрелка влево 13"/>
          <p:cNvSpPr/>
          <p:nvPr/>
        </p:nvSpPr>
        <p:spPr>
          <a:xfrm rot="9717365">
            <a:off x="5021263" y="2660650"/>
            <a:ext cx="2738437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321550" name="TextBox 14"/>
          <p:cNvSpPr txBox="1">
            <a:spLocks noChangeArrowheads="1"/>
          </p:cNvSpPr>
          <p:nvPr/>
        </p:nvSpPr>
        <p:spPr bwMode="auto">
          <a:xfrm>
            <a:off x="5257800" y="990600"/>
            <a:ext cx="2209800" cy="157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Выплата налогов и взносов в фонды</a:t>
            </a:r>
          </a:p>
        </p:txBody>
      </p:sp>
      <p:sp>
        <p:nvSpPr>
          <p:cNvPr id="16" name="Стрелка влево 15"/>
          <p:cNvSpPr/>
          <p:nvPr/>
        </p:nvSpPr>
        <p:spPr>
          <a:xfrm rot="12301346">
            <a:off x="4829175" y="4448175"/>
            <a:ext cx="2738438" cy="3810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4400"/>
          </a:p>
        </p:txBody>
      </p:sp>
      <p:sp>
        <p:nvSpPr>
          <p:cNvPr id="321552" name="TextBox 16"/>
          <p:cNvSpPr txBox="1">
            <a:spLocks noChangeArrowheads="1"/>
          </p:cNvSpPr>
          <p:nvPr/>
        </p:nvSpPr>
        <p:spPr bwMode="auto">
          <a:xfrm>
            <a:off x="5257800" y="3352800"/>
            <a:ext cx="30480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Оплата аренды зданий, складов</a:t>
            </a:r>
          </a:p>
        </p:txBody>
      </p:sp>
      <p:sp>
        <p:nvSpPr>
          <p:cNvPr id="18" name="Равнобедренный треугольник 17"/>
          <p:cNvSpPr/>
          <p:nvPr/>
        </p:nvSpPr>
        <p:spPr>
          <a:xfrm>
            <a:off x="1752600" y="3886200"/>
            <a:ext cx="5105400" cy="2819400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ru-RU" sz="2000" b="1">
                <a:solidFill>
                  <a:schemeClr val="tx1"/>
                </a:solidFill>
                <a:latin typeface="Verdana" pitchFamily="34" charset="0"/>
                <a:cs typeface="Arial" charset="0"/>
              </a:rPr>
              <a:t>Использование собственных ресурсов</a:t>
            </a:r>
          </a:p>
          <a:p>
            <a:pPr algn="ctr"/>
            <a:r>
              <a:rPr lang="ru-RU" sz="1800" b="1">
                <a:solidFill>
                  <a:schemeClr val="tx1"/>
                </a:solidFill>
                <a:latin typeface="Verdana" pitchFamily="34" charset="0"/>
                <a:cs typeface="Arial" charset="0"/>
              </a:rPr>
              <a:t>(упущенные возможности)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153400" cy="5635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28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НЕЯВНЫЕ (ВНУТРЕННИЕ) </a:t>
            </a:r>
            <a:r>
              <a:rPr lang="ru-RU" sz="24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ИЗДЕЖКИ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152400" y="838200"/>
            <a:ext cx="8610600" cy="5410200"/>
          </a:xfrm>
        </p:spPr>
        <p:txBody>
          <a:bodyPr/>
          <a:lstStyle/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Недополученная заработная плата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(предприниматель мог бы пойти работать по найму, а не открывать дело)</a:t>
            </a: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Недополученный процент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(предприниматель мог бы не инвестировать в запуск производства, а разместить свои деньги на депозите в банке)</a:t>
            </a: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Недополученная рента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(предприниматель мог бы сдавать в аренду свои землю, помещения и офисы, а не заниматься производством)</a:t>
            </a:r>
          </a:p>
          <a:p>
            <a:r>
              <a:rPr lang="ru-RU" b="1" u="sng">
                <a:latin typeface="Verdana" pitchFamily="34" charset="0"/>
                <a:ea typeface="Verdana" pitchFamily="34" charset="0"/>
                <a:cs typeface="Verdana" pitchFamily="34" charset="0"/>
              </a:rPr>
              <a:t>Нормальная прибыль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 (неявные издержки предпринимательской способности) — минимальный доход, которым должна вознаграждаться предпринимательская способность, чтобы удержать ее от альтернативного использования.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229600" cy="4416425"/>
          </a:xfrm>
        </p:spPr>
        <p:txBody>
          <a:bodyPr/>
          <a:lstStyle/>
          <a:p>
            <a:r>
              <a:rPr lang="ru-RU" sz="2800" b="1">
                <a:latin typeface="Verdana" pitchFamily="34" charset="0"/>
                <a:ea typeface="Verdana" pitchFamily="34" charset="0"/>
                <a:cs typeface="Verdana" pitchFamily="34" charset="0"/>
              </a:rPr>
              <a:t>Бухгалтерские издержки (явные  или внешние) </a:t>
            </a:r>
            <a:r>
              <a:rPr lang="ru-RU" sz="2800">
                <a:latin typeface="Verdana" pitchFamily="34" charset="0"/>
                <a:ea typeface="Verdana" pitchFamily="34" charset="0"/>
                <a:cs typeface="Verdana" pitchFamily="34" charset="0"/>
              </a:rPr>
              <a:t>— денежные выплаты собственникам ресурсов. Эти затраты отражаются в бухгалтерском балансе.</a:t>
            </a:r>
          </a:p>
          <a:p>
            <a:r>
              <a:rPr lang="ru-RU" sz="2600" b="1">
                <a:latin typeface="Verdana" pitchFamily="34" charset="0"/>
                <a:ea typeface="Verdana" pitchFamily="34" charset="0"/>
                <a:cs typeface="Verdana" pitchFamily="34" charset="0"/>
              </a:rPr>
              <a:t>Экономические издержки </a:t>
            </a:r>
            <a:r>
              <a:rPr lang="ru-RU" sz="2600">
                <a:latin typeface="Verdana" pitchFamily="34" charset="0"/>
                <a:ea typeface="Verdana" pitchFamily="34" charset="0"/>
                <a:cs typeface="Verdana" pitchFamily="34" charset="0"/>
              </a:rPr>
              <a:t>состоят из явных (внешних) и неявных (внутренних) издержек производства.</a:t>
            </a:r>
          </a:p>
          <a:p>
            <a:endParaRPr lang="ru-RU" sz="260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60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323586" name="Picture 2" descr="Картинки по запросу бухгалтерский баланс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38700" y="4267200"/>
            <a:ext cx="3881438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2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ВИДЫ ИЗДЕРЖЕК: ПО МЕТОДУ ОЦЕНКИ ЗАТРАТ</a:t>
            </a:r>
            <a:endParaRPr lang="ru-RU" cap="none"/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609" name="Picture 2" descr="Картинки по запросу явные издержк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8458200" cy="6343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4676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БЕЗВОЗВРАТНЫЕ ИЗДЕРЖКИ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04800" y="762000"/>
            <a:ext cx="8382000" cy="5791200"/>
          </a:xfrm>
        </p:spPr>
        <p:txBody>
          <a:bodyPr/>
          <a:lstStyle/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Безвозвратные издержки -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разница между стоимостью приобретения и альтернативной стоимостью.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Если 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альтернативные издержки равны 0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(ресурс нельзя использовать другим способом), то все расходы на ресурс являются безвозвратными (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невосполнимые потери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Если мы уже совершили выбор (издержки были понесены в прошлом), то они безвозвратны и 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не должны приниматься во внимание в будущих решениях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Например, мы вчера купили дом за 200 тыс. долларов, а завтра нашли за 150 тыс.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Например, заплатили за рекламу на ТВ 10 тыс. долл., а бизнес приносит убытки</a:t>
            </a:r>
          </a:p>
          <a:p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 bwMode="auto">
          <a:xfrm>
            <a:off x="457200" y="0"/>
            <a:ext cx="7467600" cy="785794"/>
          </a:xfrm>
          <a:noFill/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400" b="1" cap="none" dirty="0" err="1">
                <a:solidFill>
                  <a:schemeClr val="accent1"/>
                </a:solidFill>
                <a:latin typeface="Verdana" pitchFamily="34" charset="0"/>
              </a:rPr>
              <a:t>Трансакционные</a:t>
            </a:r>
            <a:r>
              <a:rPr lang="ru-RU" sz="3400" b="1" cap="none" dirty="0">
                <a:solidFill>
                  <a:schemeClr val="accent1"/>
                </a:solidFill>
                <a:latin typeface="Verdana" pitchFamily="34" charset="0"/>
              </a:rPr>
              <a:t> издержки</a:t>
            </a:r>
            <a:endParaRPr lang="be-BY" sz="3400" b="1" cap="none" dirty="0">
              <a:solidFill>
                <a:schemeClr val="accent1"/>
              </a:solidFill>
              <a:latin typeface="Verdana" pitchFamily="34" charset="0"/>
            </a:endParaRPr>
          </a:p>
        </p:txBody>
      </p:sp>
      <p:sp>
        <p:nvSpPr>
          <p:cNvPr id="67587" name="Rectangle 3"/>
          <p:cNvSpPr>
            <a:spLocks noGrp="1"/>
          </p:cNvSpPr>
          <p:nvPr>
            <p:ph type="body" idx="4294967295"/>
          </p:nvPr>
        </p:nvSpPr>
        <p:spPr>
          <a:xfrm>
            <a:off x="214282" y="1000108"/>
            <a:ext cx="8458200" cy="4873625"/>
          </a:xfrm>
        </p:spPr>
        <p:txBody>
          <a:bodyPr/>
          <a:lstStyle/>
          <a:p>
            <a:r>
              <a:rPr lang="ru-RU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Трансакционные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издержки (</a:t>
            </a:r>
            <a:r>
              <a:rPr lang="ru-RU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transaction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 </a:t>
            </a:r>
            <a:r>
              <a:rPr lang="ru-RU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costs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 — это затраты, сопровождающие взаимоотношения экономических агентов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Выделяют:</a:t>
            </a:r>
          </a:p>
          <a:p>
            <a:pPr lvl="0"/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издержки поиска информации и выявления альтернатив; </a:t>
            </a:r>
          </a:p>
          <a:p>
            <a:pPr lvl="0"/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издержки ведения переговоров; </a:t>
            </a:r>
          </a:p>
          <a:p>
            <a:pPr lvl="0"/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издержки составления контракта; </a:t>
            </a:r>
          </a:p>
          <a:p>
            <a:pPr lvl="0"/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издержки мониторинга; </a:t>
            </a:r>
          </a:p>
          <a:p>
            <a:pPr lvl="0"/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издержки принуждения к исполнению контрактов; 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и другие</a:t>
            </a:r>
          </a:p>
          <a:p>
            <a:endParaRPr lang="be-BY" sz="2800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153400" cy="563562"/>
          </a:xfrm>
        </p:spPr>
        <p:txBody>
          <a:bodyPr/>
          <a:lstStyle/>
          <a:p>
            <a:pPr algn="ctr"/>
            <a:r>
              <a:rPr lang="ru-RU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Примеры </a:t>
            </a:r>
            <a:r>
              <a:rPr lang="ru-RU" b="1" dirty="0" err="1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трансакционных</a:t>
            </a:r>
            <a:r>
              <a:rPr lang="ru-RU" b="1" dirty="0">
                <a:solidFill>
                  <a:schemeClr val="accent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издержек:</a:t>
            </a:r>
          </a:p>
        </p:txBody>
      </p:sp>
      <p:sp>
        <p:nvSpPr>
          <p:cNvPr id="8" name="Содержимое 7"/>
          <p:cNvSpPr>
            <a:spLocks noGrp="1"/>
          </p:cNvSpPr>
          <p:nvPr>
            <p:ph sz="quarter" idx="1"/>
          </p:nvPr>
        </p:nvSpPr>
        <p:spPr>
          <a:xfrm>
            <a:off x="228600" y="1066800"/>
            <a:ext cx="8229600" cy="4873752"/>
          </a:xfrm>
        </p:spPr>
        <p:txBody>
          <a:bodyPr/>
          <a:lstStyle/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Поиск партнера – 1 месяц+500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$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Переговоры с потенциальными </a:t>
            </a:r>
          </a:p>
          <a:p>
            <a:pPr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партнерами: 2 месяца+2000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$</a:t>
            </a:r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переводчик+1000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$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посредник</a:t>
            </a:r>
          </a:p>
          <a:p>
            <a:pPr>
              <a:buNone/>
            </a:pPr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Составляем контракт – 3 месяца+2000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$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переводчик+4000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$ 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юрист+2000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$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поездка в Китай</a:t>
            </a:r>
          </a:p>
          <a:p>
            <a:r>
              <a:rPr lang="ru-RU" sz="2000" dirty="0">
                <a:solidFill>
                  <a:srgbClr val="FF00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Закупка материалов, оборудования, строительство завода, создание дизайна, реклама – производственные издержки!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Периодические поездки в Китай для проверки – 1 месяц+3000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$</a:t>
            </a:r>
          </a:p>
          <a:p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Не выполнены все условия контракта, подаем в суд – 2 года+500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0$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юрист+1000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$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судебные расходы</a:t>
            </a:r>
          </a:p>
          <a:p>
            <a:pPr>
              <a:buNone/>
            </a:pPr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pic>
        <p:nvPicPr>
          <p:cNvPr id="12290" name="Picture 2" descr="ÐÐ°ÑÑÐ¸Ð½ÐºÐ¸ Ð¿Ð¾ Ð·Ð°Ð¿ÑÐ¾ÑÑ Ð¿ÑÐ¾Ð¸Ð·Ð²Ð¾Ð´ÑÑÐ²Ð¾ Ð² ÐºÐ¸ÑÐ°Ð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49012" y="685800"/>
            <a:ext cx="3896065" cy="2209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077200" cy="4873625"/>
          </a:xfrm>
        </p:spPr>
        <p:txBody>
          <a:bodyPr/>
          <a:lstStyle/>
          <a:p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Все производственные факторы в краткосрочном периоде подразделяются на постоянные и переменные. Соответственно и издержки производства делятся на постоянные и переменные. </a:t>
            </a:r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Постоянные издержки (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FC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 - fixed costs) –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не зависят от объема выпуска. Они существуют, даже если производство товаров равно нулю. </a:t>
            </a: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Переменные издержки (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VC 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– variable costs)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 – меняются в зависимости от объема производства</a:t>
            </a: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74676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ПОСТОЯННЫЕ И ПЕРЕМЕННЫЕ ИЗДЕРЖКИ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Ключевой вопрос</a:t>
            </a:r>
          </a:p>
        </p:txBody>
      </p:sp>
      <p:grpSp>
        <p:nvGrpSpPr>
          <p:cNvPr id="3" name="Группа 43"/>
          <p:cNvGrpSpPr/>
          <p:nvPr/>
        </p:nvGrpSpPr>
        <p:grpSpPr>
          <a:xfrm>
            <a:off x="5786446" y="2571744"/>
            <a:ext cx="3217070" cy="2500330"/>
            <a:chOff x="5786446" y="2571744"/>
            <a:chExt cx="3217070" cy="2500330"/>
          </a:xfrm>
        </p:grpSpPr>
        <p:pic>
          <p:nvPicPr>
            <p:cNvPr id="2050" name="Picture 2" descr="C:\Users\Дом\Downloads\Изображения для презентаций\Продукты для корзинки-02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786578" y="2928934"/>
              <a:ext cx="2177464" cy="1447873"/>
            </a:xfrm>
            <a:prstGeom prst="rect">
              <a:avLst/>
            </a:prstGeom>
            <a:noFill/>
          </p:spPr>
        </p:pic>
        <p:pic>
          <p:nvPicPr>
            <p:cNvPr id="41" name="Picture 2" descr="C:\Users\Дом\Downloads\Изображения для презентаций\Пустая тележка-01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786446" y="2571744"/>
              <a:ext cx="3217070" cy="2500330"/>
            </a:xfrm>
            <a:prstGeom prst="rect">
              <a:avLst/>
            </a:prstGeom>
            <a:noFill/>
          </p:spPr>
        </p:pic>
      </p:grpSp>
      <p:pic>
        <p:nvPicPr>
          <p:cNvPr id="1026" name="Picture 2" descr="C:\Users\Дом\Downloads\Изображения для презентаций\Пустая тележка-0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500306"/>
            <a:ext cx="3217070" cy="2500330"/>
          </a:xfrm>
          <a:prstGeom prst="rect">
            <a:avLst/>
          </a:prstGeom>
          <a:noFill/>
        </p:spPr>
      </p:pic>
      <p:sp>
        <p:nvSpPr>
          <p:cNvPr id="40" name="Стрелка вправо 39"/>
          <p:cNvSpPr/>
          <p:nvPr/>
        </p:nvSpPr>
        <p:spPr>
          <a:xfrm>
            <a:off x="3071802" y="3429000"/>
            <a:ext cx="78581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Стрелка вправо 41"/>
          <p:cNvSpPr/>
          <p:nvPr/>
        </p:nvSpPr>
        <p:spPr>
          <a:xfrm>
            <a:off x="5643570" y="3357562"/>
            <a:ext cx="785818" cy="4286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5" name="Скругленный прямоугольник 44"/>
          <p:cNvSpPr/>
          <p:nvPr/>
        </p:nvSpPr>
        <p:spPr>
          <a:xfrm>
            <a:off x="3929058" y="2857496"/>
            <a:ext cx="1643074" cy="21431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1500" b="1" dirty="0"/>
              <a:t>?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5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Содержимое 4"/>
          <p:cNvGraphicFramePr>
            <a:graphicFrameLocks noGrp="1"/>
          </p:cNvGraphicFramePr>
          <p:nvPr>
            <p:ph sz="quarter" idx="1"/>
          </p:nvPr>
        </p:nvGraphicFramePr>
        <p:xfrm>
          <a:off x="228600" y="381000"/>
          <a:ext cx="8458200" cy="62452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371600"/>
            <a:ext cx="8229600" cy="4873625"/>
          </a:xfrm>
        </p:spPr>
        <p:txBody>
          <a:bodyPr/>
          <a:lstStyle/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Общие (валовые, совокупные) издержки (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TC 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– total costs)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это сумма постоянных и переменных издержек</a:t>
            </a: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Средние издержки (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AC</a:t>
            </a: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– 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Average costs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) – издержки производства одной единицы продукции в среднем. Могут быть:</a:t>
            </a:r>
          </a:p>
          <a:p>
            <a:pPr>
              <a:buFont typeface="Wingdings" pitchFamily="2" charset="2"/>
              <a:buNone/>
            </a:pP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- средние общие издержки (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ATC)</a:t>
            </a:r>
            <a:endParaRPr lang="ru-RU" b="1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-средние постоянные издержки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 (AFC)</a:t>
            </a:r>
            <a:endParaRPr lang="ru-RU" b="1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- средние переменные издержки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 (AVC)</a:t>
            </a:r>
            <a:endParaRPr lang="ru-RU" b="1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b="1">
                <a:latin typeface="Verdana" pitchFamily="34" charset="0"/>
                <a:ea typeface="Verdana" pitchFamily="34" charset="0"/>
                <a:cs typeface="Verdana" pitchFamily="34" charset="0"/>
              </a:rPr>
              <a:t>Предельные издержки (</a:t>
            </a:r>
            <a:r>
              <a:rPr lang="en-US" b="1">
                <a:latin typeface="Verdana" pitchFamily="34" charset="0"/>
                <a:ea typeface="Verdana" pitchFamily="34" charset="0"/>
                <a:cs typeface="Verdana" pitchFamily="34" charset="0"/>
              </a:rPr>
              <a:t>MC 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– marginal costs)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 – издержки производства дополнительных единиц продукции</a:t>
            </a:r>
          </a:p>
          <a:p>
            <a:pPr>
              <a:buFont typeface="Wingdings" pitchFamily="2" charset="2"/>
              <a:buNone/>
            </a:pPr>
            <a:endParaRPr lang="ru-RU"/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467600" cy="6096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ОБЩИЕ, СРЕДНИЕ И ПРЕДЕЛЬНЫЕ ИЗДЕРЖКИ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96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96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96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9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9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121920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3200" b="1" cap="none" dirty="0">
                <a:solidFill>
                  <a:srgbClr val="FF3300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ВОПРОС 6</a:t>
            </a:r>
            <a:r>
              <a:rPr lang="ru-RU" sz="3200" b="1" cap="none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. ИЗДЕРЖКИ  ПРОИЗВОДСТВА  В КРАТКОСРОЧНОМ ПЕРИОДЕ, ИХ ДИНАМИКА. </a:t>
            </a:r>
            <a:br>
              <a:rPr lang="ru-RU" sz="1600" b="1" cap="none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</a:br>
            <a:endParaRPr lang="ru-RU" sz="2700" cap="none" dirty="0"/>
          </a:p>
        </p:txBody>
      </p:sp>
      <p:pic>
        <p:nvPicPr>
          <p:cNvPr id="330754" name="Picture 4" descr="Картинки по запросу measure cos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86000"/>
            <a:ext cx="6934200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ОБЩИЕ ИЗДЕРЖКИ И ИХ ДИНАМИКА</a:t>
            </a:r>
          </a:p>
        </p:txBody>
      </p:sp>
      <p:graphicFrame>
        <p:nvGraphicFramePr>
          <p:cNvPr id="378881" name="Содержимое 3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295400" y="1905000"/>
          <a:ext cx="6096000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87" name="Формула" r:id="rId3" imgW="1079032" imgH="177723" progId="Equation.3">
                  <p:embed/>
                </p:oleObj>
              </mc:Choice>
              <mc:Fallback>
                <p:oleObj name="Формула" r:id="rId3" imgW="1079032" imgH="177723" progId="Equation.3">
                  <p:embed/>
                  <p:pic>
                    <p:nvPicPr>
                      <p:cNvPr id="0" name="Picture 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1905000"/>
                        <a:ext cx="6096000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8882" name="Object 2"/>
          <p:cNvGraphicFramePr>
            <a:graphicFrameLocks noChangeAspect="1"/>
          </p:cNvGraphicFramePr>
          <p:nvPr/>
        </p:nvGraphicFramePr>
        <p:xfrm>
          <a:off x="228600" y="3505200"/>
          <a:ext cx="4586288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88" name="Формула" r:id="rId5" imgW="812447" imgH="177723" progId="Equation.3">
                  <p:embed/>
                </p:oleObj>
              </mc:Choice>
              <mc:Fallback>
                <p:oleObj name="Формула" r:id="rId5" imgW="812447" imgH="177723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505200"/>
                        <a:ext cx="4586288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884" name="Rectangle 15"/>
          <p:cNvSpPr>
            <a:spLocks noChangeArrowheads="1"/>
          </p:cNvSpPr>
          <p:nvPr/>
        </p:nvSpPr>
        <p:spPr bwMode="auto">
          <a:xfrm>
            <a:off x="4572000" y="3733800"/>
            <a:ext cx="44196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3600">
                <a:solidFill>
                  <a:schemeClr val="tx1"/>
                </a:solidFill>
                <a:latin typeface="Verdana" pitchFamily="34" charset="0"/>
              </a:rPr>
              <a:t>При любых</a:t>
            </a:r>
            <a:r>
              <a:rPr lang="en-US" sz="3600">
                <a:solidFill>
                  <a:schemeClr val="tx1"/>
                </a:solidFill>
                <a:latin typeface="Verdana" pitchFamily="34" charset="0"/>
              </a:rPr>
              <a:t> Q</a:t>
            </a:r>
            <a:r>
              <a:rPr lang="ru-RU" sz="3600">
                <a:solidFill>
                  <a:schemeClr val="tx1"/>
                </a:solidFill>
                <a:latin typeface="Verdana" pitchFamily="34" charset="0"/>
              </a:rPr>
              <a:t> 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5" name="Text Box 5"/>
          <p:cNvSpPr txBox="1">
            <a:spLocks noChangeArrowheads="1"/>
          </p:cNvSpPr>
          <p:nvPr/>
        </p:nvSpPr>
        <p:spPr bwMode="auto">
          <a:xfrm>
            <a:off x="7131050" y="5062538"/>
            <a:ext cx="465138" cy="4540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Q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6354763" y="3546475"/>
            <a:ext cx="776287" cy="4540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TFC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200711" name="Text Box 7"/>
          <p:cNvSpPr txBox="1">
            <a:spLocks noChangeArrowheads="1"/>
          </p:cNvSpPr>
          <p:nvPr/>
        </p:nvSpPr>
        <p:spPr bwMode="auto">
          <a:xfrm>
            <a:off x="5181600" y="1676400"/>
            <a:ext cx="774700" cy="3032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TVC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200712" name="Text Box 8"/>
          <p:cNvSpPr txBox="1">
            <a:spLocks noChangeArrowheads="1"/>
          </p:cNvSpPr>
          <p:nvPr/>
        </p:nvSpPr>
        <p:spPr bwMode="auto">
          <a:xfrm>
            <a:off x="5114925" y="515938"/>
            <a:ext cx="774700" cy="30321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TC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79909" name="Text Box 9"/>
          <p:cNvSpPr txBox="1">
            <a:spLocks noChangeArrowheads="1"/>
          </p:cNvSpPr>
          <p:nvPr/>
        </p:nvSpPr>
        <p:spPr bwMode="auto">
          <a:xfrm>
            <a:off x="1143000" y="304800"/>
            <a:ext cx="769938" cy="4540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TC, TVC,</a:t>
            </a:r>
          </a:p>
          <a:p>
            <a:r>
              <a:rPr lang="en-US" sz="2000" b="1">
                <a:solidFill>
                  <a:schemeClr val="tx1"/>
                </a:solidFill>
              </a:rPr>
              <a:t>TFC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79910" name="Line 10"/>
          <p:cNvSpPr>
            <a:spLocks noChangeShapeType="1"/>
          </p:cNvSpPr>
          <p:nvPr/>
        </p:nvSpPr>
        <p:spPr bwMode="auto">
          <a:xfrm>
            <a:off x="2012950" y="260350"/>
            <a:ext cx="0" cy="480218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79911" name="Line 11"/>
          <p:cNvSpPr>
            <a:spLocks noChangeShapeType="1"/>
          </p:cNvSpPr>
          <p:nvPr/>
        </p:nvSpPr>
        <p:spPr bwMode="auto">
          <a:xfrm>
            <a:off x="2012950" y="5062538"/>
            <a:ext cx="542766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200716" name="Line 12"/>
          <p:cNvSpPr>
            <a:spLocks noChangeShapeType="1"/>
          </p:cNvSpPr>
          <p:nvPr/>
        </p:nvSpPr>
        <p:spPr bwMode="auto">
          <a:xfrm>
            <a:off x="2012950" y="3849688"/>
            <a:ext cx="434181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200717" name="Freeform 13"/>
          <p:cNvSpPr>
            <a:spLocks/>
          </p:cNvSpPr>
          <p:nvPr/>
        </p:nvSpPr>
        <p:spPr bwMode="auto">
          <a:xfrm>
            <a:off x="1981200" y="1905000"/>
            <a:ext cx="3276600" cy="3182938"/>
          </a:xfrm>
          <a:custGeom>
            <a:avLst/>
            <a:gdLst>
              <a:gd name="T0" fmla="*/ 0 w 3600"/>
              <a:gd name="T1" fmla="*/ 3780 h 3780"/>
              <a:gd name="T2" fmla="*/ 900 w 3600"/>
              <a:gd name="T3" fmla="*/ 2340 h 3780"/>
              <a:gd name="T4" fmla="*/ 2880 w 3600"/>
              <a:gd name="T5" fmla="*/ 1440 h 3780"/>
              <a:gd name="T6" fmla="*/ 3600 w 3600"/>
              <a:gd name="T7" fmla="*/ 0 h 3780"/>
              <a:gd name="T8" fmla="*/ 0 60000 65536"/>
              <a:gd name="T9" fmla="*/ 0 60000 65536"/>
              <a:gd name="T10" fmla="*/ 0 60000 65536"/>
              <a:gd name="T11" fmla="*/ 0 60000 65536"/>
              <a:gd name="T12" fmla="*/ 0 w 3600"/>
              <a:gd name="T13" fmla="*/ 0 h 3780"/>
              <a:gd name="T14" fmla="*/ 3600 w 3600"/>
              <a:gd name="T15" fmla="*/ 3780 h 37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00" h="3780">
                <a:moveTo>
                  <a:pt x="0" y="3780"/>
                </a:moveTo>
                <a:cubicBezTo>
                  <a:pt x="210" y="3255"/>
                  <a:pt x="420" y="2730"/>
                  <a:pt x="900" y="2340"/>
                </a:cubicBezTo>
                <a:cubicBezTo>
                  <a:pt x="1380" y="1950"/>
                  <a:pt x="2430" y="1830"/>
                  <a:pt x="2880" y="1440"/>
                </a:cubicBezTo>
                <a:cubicBezTo>
                  <a:pt x="3330" y="1050"/>
                  <a:pt x="3465" y="525"/>
                  <a:pt x="3600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200718" name="Freeform 14"/>
          <p:cNvSpPr>
            <a:spLocks/>
          </p:cNvSpPr>
          <p:nvPr/>
        </p:nvSpPr>
        <p:spPr bwMode="auto">
          <a:xfrm>
            <a:off x="2012950" y="666750"/>
            <a:ext cx="3101975" cy="3182938"/>
          </a:xfrm>
          <a:custGeom>
            <a:avLst/>
            <a:gdLst>
              <a:gd name="T0" fmla="*/ 0 w 3600"/>
              <a:gd name="T1" fmla="*/ 3780 h 3780"/>
              <a:gd name="T2" fmla="*/ 900 w 3600"/>
              <a:gd name="T3" fmla="*/ 2340 h 3780"/>
              <a:gd name="T4" fmla="*/ 2880 w 3600"/>
              <a:gd name="T5" fmla="*/ 1440 h 3780"/>
              <a:gd name="T6" fmla="*/ 3600 w 3600"/>
              <a:gd name="T7" fmla="*/ 0 h 3780"/>
              <a:gd name="T8" fmla="*/ 0 60000 65536"/>
              <a:gd name="T9" fmla="*/ 0 60000 65536"/>
              <a:gd name="T10" fmla="*/ 0 60000 65536"/>
              <a:gd name="T11" fmla="*/ 0 60000 65536"/>
              <a:gd name="T12" fmla="*/ 0 w 3600"/>
              <a:gd name="T13" fmla="*/ 0 h 3780"/>
              <a:gd name="T14" fmla="*/ 3600 w 3600"/>
              <a:gd name="T15" fmla="*/ 3780 h 37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00" h="3780">
                <a:moveTo>
                  <a:pt x="0" y="3780"/>
                </a:moveTo>
                <a:cubicBezTo>
                  <a:pt x="210" y="3255"/>
                  <a:pt x="420" y="2730"/>
                  <a:pt x="900" y="2340"/>
                </a:cubicBezTo>
                <a:cubicBezTo>
                  <a:pt x="1380" y="1950"/>
                  <a:pt x="2430" y="1830"/>
                  <a:pt x="2880" y="1440"/>
                </a:cubicBezTo>
                <a:cubicBezTo>
                  <a:pt x="3330" y="1050"/>
                  <a:pt x="3465" y="525"/>
                  <a:pt x="3600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79915" name="Rectangle 15"/>
          <p:cNvSpPr>
            <a:spLocks noChangeArrowheads="1"/>
          </p:cNvSpPr>
          <p:nvPr/>
        </p:nvSpPr>
        <p:spPr bwMode="auto">
          <a:xfrm>
            <a:off x="228600" y="5486400"/>
            <a:ext cx="8497888" cy="95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800" b="1">
                <a:solidFill>
                  <a:schemeClr val="tx1"/>
                </a:solidFill>
                <a:latin typeface="Verdana" pitchFamily="34" charset="0"/>
              </a:rPr>
              <a:t>Кривые общих, постоянных и переменных издержек</a:t>
            </a:r>
          </a:p>
        </p:txBody>
      </p:sp>
      <p:cxnSp>
        <p:nvCxnSpPr>
          <p:cNvPr id="15" name="Прямая соединительная линия 14"/>
          <p:cNvCxnSpPr/>
          <p:nvPr/>
        </p:nvCxnSpPr>
        <p:spPr>
          <a:xfrm rot="5400000" flipH="1" flipV="1">
            <a:off x="2171701" y="3695700"/>
            <a:ext cx="2819400" cy="3175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1981200" y="2286000"/>
            <a:ext cx="1600200" cy="15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1981200" y="3581400"/>
            <a:ext cx="1600200" cy="1588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 Box 7"/>
          <p:cNvSpPr txBox="1">
            <a:spLocks noChangeArrowheads="1"/>
          </p:cNvSpPr>
          <p:nvPr/>
        </p:nvSpPr>
        <p:spPr bwMode="auto">
          <a:xfrm>
            <a:off x="1219200" y="3733800"/>
            <a:ext cx="774700" cy="3032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100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21" name="Text Box 7"/>
          <p:cNvSpPr txBox="1">
            <a:spLocks noChangeArrowheads="1"/>
          </p:cNvSpPr>
          <p:nvPr/>
        </p:nvSpPr>
        <p:spPr bwMode="auto">
          <a:xfrm>
            <a:off x="1219200" y="3276600"/>
            <a:ext cx="774700" cy="3032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110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1219200" y="2133600"/>
            <a:ext cx="774700" cy="3032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210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3429000" y="5105400"/>
            <a:ext cx="774700" cy="30321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5</a:t>
            </a:r>
            <a:endParaRPr lang="ru-RU" sz="200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0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0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0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0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0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0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710" grpId="0" animBg="1"/>
      <p:bldP spid="200711" grpId="0" animBg="1"/>
      <p:bldP spid="200712" grpId="0" animBg="1"/>
      <p:bldP spid="200716" grpId="0" animBg="1"/>
      <p:bldP spid="200717" grpId="0" animBg="1"/>
      <p:bldP spid="200718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467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ru-RU" sz="3200" b="1" cap="none" dirty="0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СРЕДНИЕ, ПРЕДЕЛЬНЫЕ ИЗДЕРЖКИ И ИХ ДИНАМИКА</a:t>
            </a:r>
          </a:p>
        </p:txBody>
      </p:sp>
      <p:graphicFrame>
        <p:nvGraphicFramePr>
          <p:cNvPr id="351233" name="Object 1"/>
          <p:cNvGraphicFramePr>
            <a:graphicFrameLocks noChangeAspect="1"/>
          </p:cNvGraphicFramePr>
          <p:nvPr/>
        </p:nvGraphicFramePr>
        <p:xfrm>
          <a:off x="1219200" y="1371600"/>
          <a:ext cx="620712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45" name="Формула" r:id="rId3" imgW="1625600" imgH="419100" progId="Equation.3">
                  <p:embed/>
                </p:oleObj>
              </mc:Choice>
              <mc:Fallback>
                <p:oleObj name="Формула" r:id="rId3" imgW="1625600" imgH="4191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371600"/>
                        <a:ext cx="6207125" cy="1600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34" name="Object 2"/>
          <p:cNvGraphicFramePr>
            <a:graphicFrameLocks noChangeAspect="1"/>
          </p:cNvGraphicFramePr>
          <p:nvPr/>
        </p:nvGraphicFramePr>
        <p:xfrm>
          <a:off x="304800" y="3048000"/>
          <a:ext cx="384175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46" name="Формула" r:id="rId5" imgW="812447" imgH="418918" progId="Equation.3">
                  <p:embed/>
                </p:oleObj>
              </mc:Choice>
              <mc:Fallback>
                <p:oleObj name="Формула" r:id="rId5" imgW="812447" imgH="418918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3048000"/>
                        <a:ext cx="3841750" cy="198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35" name="Object 3"/>
          <p:cNvGraphicFramePr>
            <a:graphicFrameLocks noChangeAspect="1"/>
          </p:cNvGraphicFramePr>
          <p:nvPr/>
        </p:nvGraphicFramePr>
        <p:xfrm>
          <a:off x="4495800" y="3124200"/>
          <a:ext cx="3546475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47" name="Формула" r:id="rId7" imgW="812447" imgH="418918" progId="Equation.3">
                  <p:embed/>
                </p:oleObj>
              </mc:Choice>
              <mc:Fallback>
                <p:oleObj name="Формула" r:id="rId7" imgW="812447" imgH="418918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124200"/>
                        <a:ext cx="3546475" cy="182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1236" name="Object 4"/>
          <p:cNvGraphicFramePr>
            <a:graphicFrameLocks noChangeAspect="1"/>
          </p:cNvGraphicFramePr>
          <p:nvPr/>
        </p:nvGraphicFramePr>
        <p:xfrm>
          <a:off x="2819400" y="5029200"/>
          <a:ext cx="2895600" cy="1592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248" name="Формула" r:id="rId9" imgW="761669" imgH="418918" progId="Equation.3">
                  <p:embed/>
                </p:oleObj>
              </mc:Choice>
              <mc:Fallback>
                <p:oleObj name="Формула" r:id="rId9" imgW="761669" imgH="418918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029200"/>
                        <a:ext cx="2895600" cy="1592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6858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3600" b="1" cap="none">
                <a:solidFill>
                  <a:srgbClr val="E75C01"/>
                </a:solidFill>
                <a:latin typeface="Verdana" pitchFamily="34" charset="0"/>
              </a:rPr>
              <a:t>РАСЧЕТ ИЗДЕРЖЕК</a:t>
            </a:r>
          </a:p>
        </p:txBody>
      </p:sp>
      <p:graphicFrame>
        <p:nvGraphicFramePr>
          <p:cNvPr id="382103" name="Group 151"/>
          <p:cNvGraphicFramePr>
            <a:graphicFrameLocks noGrp="1"/>
          </p:cNvGraphicFramePr>
          <p:nvPr>
            <p:ph sz="quarter" idx="1"/>
          </p:nvPr>
        </p:nvGraphicFramePr>
        <p:xfrm>
          <a:off x="152400" y="685800"/>
          <a:ext cx="8610600" cy="3200400"/>
        </p:xfrm>
        <a:graphic>
          <a:graphicData uri="http://schemas.openxmlformats.org/drawingml/2006/table">
            <a:tbl>
              <a:tblPr/>
              <a:tblGrid>
                <a:gridCol w="107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Q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TC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TFC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TVC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ATC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AFC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AVC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MC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0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10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-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-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-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-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20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20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4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25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5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90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D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14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10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cs typeface="Arial" charset="0"/>
                        </a:rPr>
                        <a:t>700</a:t>
                      </a:r>
                      <a:endParaRPr kumimoji="0" lang="ru-RU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be-BY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cs typeface="Arial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ED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Содержимое 3"/>
          <p:cNvGraphicFramePr>
            <a:graphicFrameLocks/>
          </p:cNvGraphicFramePr>
          <p:nvPr/>
        </p:nvGraphicFramePr>
        <p:xfrm>
          <a:off x="152400" y="3886200"/>
          <a:ext cx="8610600" cy="29718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6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245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Q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TC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TFC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TVC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ATC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AFC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AVC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MC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-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-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-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-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40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5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15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4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27,5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2,5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25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35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5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200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190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40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38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90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54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700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690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70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69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100</a:t>
                      </a:r>
                      <a:endParaRPr lang="ru-RU" sz="2000" b="1" dirty="0">
                        <a:solidFill>
                          <a:schemeClr val="tx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7" name="Rectangle 25"/>
          <p:cNvSpPr>
            <a:spLocks noChangeArrowheads="1"/>
          </p:cNvSpPr>
          <p:nvPr/>
        </p:nvSpPr>
        <p:spPr bwMode="auto">
          <a:xfrm>
            <a:off x="152400" y="5638800"/>
            <a:ext cx="7610475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ru-RU" sz="3200" b="1">
                <a:solidFill>
                  <a:schemeClr val="tx1"/>
                </a:solidFill>
                <a:latin typeface="Verdana" pitchFamily="34" charset="0"/>
              </a:rPr>
              <a:t>Кривые средних и предельных</a:t>
            </a:r>
          </a:p>
          <a:p>
            <a:pPr algn="ctr"/>
            <a:r>
              <a:rPr lang="ru-RU" sz="3200" b="1">
                <a:solidFill>
                  <a:schemeClr val="tx1"/>
                </a:solidFill>
                <a:latin typeface="Verdana" pitchFamily="34" charset="0"/>
              </a:rPr>
              <a:t>издержек</a:t>
            </a:r>
          </a:p>
        </p:txBody>
      </p:sp>
      <p:pic>
        <p:nvPicPr>
          <p:cNvPr id="382978" name="Picture 4" descr="Картинки по запросу средние и предельные издержки"/>
          <p:cNvPicPr>
            <a:picLocks noChangeAspect="1" noChangeArrowheads="1"/>
          </p:cNvPicPr>
          <p:nvPr/>
        </p:nvPicPr>
        <p:blipFill>
          <a:blip r:embed="rId2" cstate="print">
            <a:lum contrast="40000"/>
          </a:blip>
          <a:srcRect/>
          <a:stretch>
            <a:fillRect/>
          </a:stretch>
        </p:blipFill>
        <p:spPr bwMode="auto">
          <a:xfrm>
            <a:off x="457200" y="304800"/>
            <a:ext cx="7391400" cy="5338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1" name="Line 5"/>
          <p:cNvSpPr>
            <a:spLocks noChangeShapeType="1"/>
          </p:cNvSpPr>
          <p:nvPr/>
        </p:nvSpPr>
        <p:spPr bwMode="auto">
          <a:xfrm>
            <a:off x="1987550" y="333375"/>
            <a:ext cx="0" cy="271145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4002" name="Freeform 6"/>
          <p:cNvSpPr>
            <a:spLocks/>
          </p:cNvSpPr>
          <p:nvPr/>
        </p:nvSpPr>
        <p:spPr bwMode="auto">
          <a:xfrm rot="10300083">
            <a:off x="2424113" y="1401763"/>
            <a:ext cx="3932237" cy="1222375"/>
          </a:xfrm>
          <a:custGeom>
            <a:avLst/>
            <a:gdLst>
              <a:gd name="T0" fmla="*/ 0 w 4860"/>
              <a:gd name="T1" fmla="*/ 0 h 1650"/>
              <a:gd name="T2" fmla="*/ 900 w 4860"/>
              <a:gd name="T3" fmla="*/ 1080 h 1650"/>
              <a:gd name="T4" fmla="*/ 1800 w 4860"/>
              <a:gd name="T5" fmla="*/ 1440 h 1650"/>
              <a:gd name="T6" fmla="*/ 3060 w 4860"/>
              <a:gd name="T7" fmla="*/ 1620 h 1650"/>
              <a:gd name="T8" fmla="*/ 4140 w 4860"/>
              <a:gd name="T9" fmla="*/ 1260 h 1650"/>
              <a:gd name="T10" fmla="*/ 4860 w 4860"/>
              <a:gd name="T11" fmla="*/ 540 h 1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860"/>
              <a:gd name="T19" fmla="*/ 0 h 1650"/>
              <a:gd name="T20" fmla="*/ 4860 w 4860"/>
              <a:gd name="T21" fmla="*/ 1650 h 1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860" h="1650">
                <a:moveTo>
                  <a:pt x="0" y="0"/>
                </a:moveTo>
                <a:cubicBezTo>
                  <a:pt x="300" y="420"/>
                  <a:pt x="600" y="840"/>
                  <a:pt x="900" y="1080"/>
                </a:cubicBezTo>
                <a:cubicBezTo>
                  <a:pt x="1200" y="1320"/>
                  <a:pt x="1440" y="1350"/>
                  <a:pt x="1800" y="1440"/>
                </a:cubicBezTo>
                <a:cubicBezTo>
                  <a:pt x="2160" y="1530"/>
                  <a:pt x="2670" y="1650"/>
                  <a:pt x="3060" y="1620"/>
                </a:cubicBezTo>
                <a:cubicBezTo>
                  <a:pt x="3450" y="1590"/>
                  <a:pt x="3840" y="1440"/>
                  <a:pt x="4140" y="1260"/>
                </a:cubicBezTo>
                <a:cubicBezTo>
                  <a:pt x="4440" y="1080"/>
                  <a:pt x="4740" y="660"/>
                  <a:pt x="4860" y="5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4003" name="Line 7"/>
          <p:cNvSpPr>
            <a:spLocks noChangeShapeType="1"/>
          </p:cNvSpPr>
          <p:nvPr/>
        </p:nvSpPr>
        <p:spPr bwMode="auto">
          <a:xfrm>
            <a:off x="1987550" y="3044825"/>
            <a:ext cx="5243513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204808" name="Line 8"/>
          <p:cNvSpPr>
            <a:spLocks noChangeShapeType="1"/>
          </p:cNvSpPr>
          <p:nvPr/>
        </p:nvSpPr>
        <p:spPr bwMode="auto">
          <a:xfrm>
            <a:off x="4572000" y="1447800"/>
            <a:ext cx="46038" cy="358140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204809" name="Line 9"/>
          <p:cNvSpPr>
            <a:spLocks noChangeShapeType="1"/>
          </p:cNvSpPr>
          <p:nvPr/>
        </p:nvSpPr>
        <p:spPr bwMode="auto">
          <a:xfrm flipH="1" flipV="1">
            <a:off x="3429000" y="990600"/>
            <a:ext cx="74613" cy="4029075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4006" name="Freeform 10"/>
          <p:cNvSpPr>
            <a:spLocks/>
          </p:cNvSpPr>
          <p:nvPr/>
        </p:nvSpPr>
        <p:spPr bwMode="auto">
          <a:xfrm rot="822357">
            <a:off x="2530475" y="1089025"/>
            <a:ext cx="2935288" cy="1403350"/>
          </a:xfrm>
          <a:custGeom>
            <a:avLst/>
            <a:gdLst>
              <a:gd name="T0" fmla="*/ 0 w 3780"/>
              <a:gd name="T1" fmla="*/ 630 h 1710"/>
              <a:gd name="T2" fmla="*/ 900 w 3780"/>
              <a:gd name="T3" fmla="*/ 90 h 1710"/>
              <a:gd name="T4" fmla="*/ 1800 w 3780"/>
              <a:gd name="T5" fmla="*/ 90 h 1710"/>
              <a:gd name="T6" fmla="*/ 2880 w 3780"/>
              <a:gd name="T7" fmla="*/ 450 h 1710"/>
              <a:gd name="T8" fmla="*/ 3240 w 3780"/>
              <a:gd name="T9" fmla="*/ 810 h 1710"/>
              <a:gd name="T10" fmla="*/ 3600 w 3780"/>
              <a:gd name="T11" fmla="*/ 1350 h 1710"/>
              <a:gd name="T12" fmla="*/ 3780 w 3780"/>
              <a:gd name="T13" fmla="*/ 1710 h 171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780"/>
              <a:gd name="T22" fmla="*/ 0 h 1710"/>
              <a:gd name="T23" fmla="*/ 3780 w 3780"/>
              <a:gd name="T24" fmla="*/ 1710 h 171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780" h="1710">
                <a:moveTo>
                  <a:pt x="0" y="630"/>
                </a:moveTo>
                <a:cubicBezTo>
                  <a:pt x="300" y="405"/>
                  <a:pt x="600" y="180"/>
                  <a:pt x="900" y="90"/>
                </a:cubicBezTo>
                <a:cubicBezTo>
                  <a:pt x="1200" y="0"/>
                  <a:pt x="1470" y="30"/>
                  <a:pt x="1800" y="90"/>
                </a:cubicBezTo>
                <a:cubicBezTo>
                  <a:pt x="2130" y="150"/>
                  <a:pt x="2640" y="330"/>
                  <a:pt x="2880" y="450"/>
                </a:cubicBezTo>
                <a:cubicBezTo>
                  <a:pt x="3120" y="570"/>
                  <a:pt x="3120" y="660"/>
                  <a:pt x="3240" y="810"/>
                </a:cubicBezTo>
                <a:cubicBezTo>
                  <a:pt x="3360" y="960"/>
                  <a:pt x="3510" y="1200"/>
                  <a:pt x="3600" y="1350"/>
                </a:cubicBezTo>
                <a:cubicBezTo>
                  <a:pt x="3690" y="1500"/>
                  <a:pt x="3735" y="1605"/>
                  <a:pt x="3780" y="171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204812" name="Text Box 12"/>
          <p:cNvSpPr txBox="1">
            <a:spLocks noChangeArrowheads="1"/>
          </p:cNvSpPr>
          <p:nvPr/>
        </p:nvSpPr>
        <p:spPr bwMode="auto">
          <a:xfrm>
            <a:off x="4572000" y="990600"/>
            <a:ext cx="175260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</a:rPr>
              <a:t>АР</a:t>
            </a:r>
            <a:r>
              <a:rPr lang="en-US" sz="2000" b="1" baseline="-25000">
                <a:solidFill>
                  <a:schemeClr val="tx1"/>
                </a:solidFill>
              </a:rPr>
              <a:t>L </a:t>
            </a:r>
            <a:r>
              <a:rPr lang="ru-RU" sz="2000" b="1">
                <a:solidFill>
                  <a:schemeClr val="tx1"/>
                </a:solidFill>
              </a:rPr>
              <a:t>=</a:t>
            </a:r>
            <a:r>
              <a:rPr lang="en-US" sz="2000" b="1">
                <a:solidFill>
                  <a:schemeClr val="tx1"/>
                </a:solidFill>
              </a:rPr>
              <a:t> max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204813" name="Text Box 13"/>
          <p:cNvSpPr txBox="1">
            <a:spLocks noChangeArrowheads="1"/>
          </p:cNvSpPr>
          <p:nvPr/>
        </p:nvSpPr>
        <p:spPr bwMode="auto">
          <a:xfrm>
            <a:off x="3048000" y="457200"/>
            <a:ext cx="1828800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M</a:t>
            </a:r>
            <a:r>
              <a:rPr lang="ru-RU" sz="2000" b="1">
                <a:solidFill>
                  <a:schemeClr val="tx1"/>
                </a:solidFill>
              </a:rPr>
              <a:t>Р</a:t>
            </a:r>
            <a:r>
              <a:rPr lang="en-US" sz="2000" b="1" baseline="-25000">
                <a:solidFill>
                  <a:schemeClr val="tx1"/>
                </a:solidFill>
              </a:rPr>
              <a:t>L </a:t>
            </a:r>
            <a:r>
              <a:rPr lang="ru-RU" sz="2000" b="1">
                <a:solidFill>
                  <a:schemeClr val="tx1"/>
                </a:solidFill>
              </a:rPr>
              <a:t>=</a:t>
            </a:r>
            <a:r>
              <a:rPr lang="en-US" sz="2000" b="1">
                <a:solidFill>
                  <a:schemeClr val="tx1"/>
                </a:solidFill>
              </a:rPr>
              <a:t> max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84009" name="Text Box 14"/>
          <p:cNvSpPr txBox="1">
            <a:spLocks noChangeArrowheads="1"/>
          </p:cNvSpPr>
          <p:nvPr/>
        </p:nvSpPr>
        <p:spPr bwMode="auto">
          <a:xfrm>
            <a:off x="6356350" y="2335213"/>
            <a:ext cx="728663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</a:rPr>
              <a:t>АР</a:t>
            </a:r>
            <a:r>
              <a:rPr lang="en-US" sz="2000" b="1" baseline="-25000">
                <a:solidFill>
                  <a:schemeClr val="tx1"/>
                </a:solidFill>
              </a:rPr>
              <a:t>L 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84010" name="Text Box 15"/>
          <p:cNvSpPr txBox="1">
            <a:spLocks noChangeArrowheads="1"/>
          </p:cNvSpPr>
          <p:nvPr/>
        </p:nvSpPr>
        <p:spPr bwMode="auto">
          <a:xfrm>
            <a:off x="5791200" y="2590800"/>
            <a:ext cx="727075" cy="40005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M</a:t>
            </a:r>
            <a:r>
              <a:rPr lang="ru-RU" sz="2000" b="1">
                <a:solidFill>
                  <a:schemeClr val="tx1"/>
                </a:solidFill>
              </a:rPr>
              <a:t>Р</a:t>
            </a:r>
            <a:r>
              <a:rPr lang="en-US" sz="2000" b="1" baseline="-25000">
                <a:solidFill>
                  <a:schemeClr val="tx1"/>
                </a:solidFill>
              </a:rPr>
              <a:t>L </a:t>
            </a:r>
            <a:endParaRPr lang="ru-RU" sz="2000" b="1">
              <a:solidFill>
                <a:schemeClr val="tx1"/>
              </a:solidFill>
            </a:endParaRPr>
          </a:p>
        </p:txBody>
      </p:sp>
      <p:sp>
        <p:nvSpPr>
          <p:cNvPr id="384011" name="Text Box 16"/>
          <p:cNvSpPr txBox="1">
            <a:spLocks noChangeArrowheads="1"/>
          </p:cNvSpPr>
          <p:nvPr/>
        </p:nvSpPr>
        <p:spPr bwMode="auto">
          <a:xfrm>
            <a:off x="1258888" y="333375"/>
            <a:ext cx="728662" cy="5334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M</a:t>
            </a:r>
            <a:r>
              <a:rPr lang="ru-RU" sz="2000" b="1">
                <a:solidFill>
                  <a:schemeClr val="tx1"/>
                </a:solidFill>
              </a:rPr>
              <a:t>Р</a:t>
            </a:r>
            <a:r>
              <a:rPr lang="en-US" sz="2000" b="1" baseline="-25000">
                <a:solidFill>
                  <a:schemeClr val="tx1"/>
                </a:solidFill>
              </a:rPr>
              <a:t>L </a:t>
            </a:r>
            <a:endParaRPr lang="ru-RU" sz="2000" b="1">
              <a:solidFill>
                <a:schemeClr val="tx1"/>
              </a:solidFill>
            </a:endParaRPr>
          </a:p>
          <a:p>
            <a:r>
              <a:rPr lang="ru-RU" sz="2000" b="1">
                <a:solidFill>
                  <a:schemeClr val="tx1"/>
                </a:solidFill>
              </a:rPr>
              <a:t>АР</a:t>
            </a:r>
            <a:r>
              <a:rPr lang="en-US" sz="2000" b="1" baseline="-25000">
                <a:solidFill>
                  <a:schemeClr val="tx1"/>
                </a:solidFill>
              </a:rPr>
              <a:t>L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84012" name="Text Box 17"/>
          <p:cNvSpPr txBox="1">
            <a:spLocks noChangeArrowheads="1"/>
          </p:cNvSpPr>
          <p:nvPr/>
        </p:nvSpPr>
        <p:spPr bwMode="auto">
          <a:xfrm>
            <a:off x="6794500" y="3001963"/>
            <a:ext cx="727075" cy="4016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/>
              <a:t>L </a:t>
            </a:r>
            <a:endParaRPr lang="ru-RU" sz="2000"/>
          </a:p>
        </p:txBody>
      </p:sp>
      <p:sp>
        <p:nvSpPr>
          <p:cNvPr id="384013" name="Line 19"/>
          <p:cNvSpPr>
            <a:spLocks noChangeShapeType="1"/>
          </p:cNvSpPr>
          <p:nvPr/>
        </p:nvSpPr>
        <p:spPr bwMode="auto">
          <a:xfrm>
            <a:off x="1981200" y="3048000"/>
            <a:ext cx="0" cy="1963737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4014" name="Freeform 20"/>
          <p:cNvSpPr>
            <a:spLocks/>
          </p:cNvSpPr>
          <p:nvPr/>
        </p:nvSpPr>
        <p:spPr bwMode="auto">
          <a:xfrm>
            <a:off x="2743200" y="3200400"/>
            <a:ext cx="3352800" cy="1196975"/>
          </a:xfrm>
          <a:custGeom>
            <a:avLst/>
            <a:gdLst>
              <a:gd name="T0" fmla="*/ 0 w 4860"/>
              <a:gd name="T1" fmla="*/ 0 h 1650"/>
              <a:gd name="T2" fmla="*/ 900 w 4860"/>
              <a:gd name="T3" fmla="*/ 1080 h 1650"/>
              <a:gd name="T4" fmla="*/ 1800 w 4860"/>
              <a:gd name="T5" fmla="*/ 1440 h 1650"/>
              <a:gd name="T6" fmla="*/ 3060 w 4860"/>
              <a:gd name="T7" fmla="*/ 1620 h 1650"/>
              <a:gd name="T8" fmla="*/ 4140 w 4860"/>
              <a:gd name="T9" fmla="*/ 1260 h 1650"/>
              <a:gd name="T10" fmla="*/ 4860 w 4860"/>
              <a:gd name="T11" fmla="*/ 540 h 1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4860"/>
              <a:gd name="T19" fmla="*/ 0 h 1650"/>
              <a:gd name="T20" fmla="*/ 4860 w 4860"/>
              <a:gd name="T21" fmla="*/ 1650 h 1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4860" h="1650">
                <a:moveTo>
                  <a:pt x="0" y="0"/>
                </a:moveTo>
                <a:cubicBezTo>
                  <a:pt x="300" y="420"/>
                  <a:pt x="600" y="840"/>
                  <a:pt x="900" y="1080"/>
                </a:cubicBezTo>
                <a:cubicBezTo>
                  <a:pt x="1200" y="1320"/>
                  <a:pt x="1440" y="1350"/>
                  <a:pt x="1800" y="1440"/>
                </a:cubicBezTo>
                <a:cubicBezTo>
                  <a:pt x="2160" y="1530"/>
                  <a:pt x="2670" y="1650"/>
                  <a:pt x="3060" y="1620"/>
                </a:cubicBezTo>
                <a:cubicBezTo>
                  <a:pt x="3450" y="1590"/>
                  <a:pt x="3840" y="1440"/>
                  <a:pt x="4140" y="1260"/>
                </a:cubicBezTo>
                <a:cubicBezTo>
                  <a:pt x="4440" y="1080"/>
                  <a:pt x="4740" y="660"/>
                  <a:pt x="4860" y="54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4015" name="Line 21"/>
          <p:cNvSpPr>
            <a:spLocks noChangeShapeType="1"/>
          </p:cNvSpPr>
          <p:nvPr/>
        </p:nvSpPr>
        <p:spPr bwMode="auto">
          <a:xfrm>
            <a:off x="1981200" y="4986656"/>
            <a:ext cx="5786438" cy="4571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84016" name="Freeform 22"/>
          <p:cNvSpPr>
            <a:spLocks/>
          </p:cNvSpPr>
          <p:nvPr/>
        </p:nvSpPr>
        <p:spPr bwMode="auto">
          <a:xfrm rot="478329">
            <a:off x="2163763" y="2876550"/>
            <a:ext cx="3444875" cy="1766888"/>
          </a:xfrm>
          <a:custGeom>
            <a:avLst/>
            <a:gdLst>
              <a:gd name="T0" fmla="*/ 0 w 4140"/>
              <a:gd name="T1" fmla="*/ 720 h 1620"/>
              <a:gd name="T2" fmla="*/ 900 w 4140"/>
              <a:gd name="T3" fmla="*/ 1440 h 1620"/>
              <a:gd name="T4" fmla="*/ 1800 w 4140"/>
              <a:gd name="T5" fmla="*/ 1620 h 1620"/>
              <a:gd name="T6" fmla="*/ 2700 w 4140"/>
              <a:gd name="T7" fmla="*/ 1440 h 1620"/>
              <a:gd name="T8" fmla="*/ 3240 w 4140"/>
              <a:gd name="T9" fmla="*/ 1080 h 1620"/>
              <a:gd name="T10" fmla="*/ 3600 w 4140"/>
              <a:gd name="T11" fmla="*/ 720 h 1620"/>
              <a:gd name="T12" fmla="*/ 4140 w 4140"/>
              <a:gd name="T13" fmla="*/ 0 h 162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4140"/>
              <a:gd name="T22" fmla="*/ 0 h 1620"/>
              <a:gd name="T23" fmla="*/ 4140 w 4140"/>
              <a:gd name="T24" fmla="*/ 1620 h 162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4140" h="1620">
                <a:moveTo>
                  <a:pt x="0" y="720"/>
                </a:moveTo>
                <a:cubicBezTo>
                  <a:pt x="300" y="1005"/>
                  <a:pt x="600" y="1290"/>
                  <a:pt x="900" y="1440"/>
                </a:cubicBezTo>
                <a:cubicBezTo>
                  <a:pt x="1200" y="1590"/>
                  <a:pt x="1500" y="1620"/>
                  <a:pt x="1800" y="1620"/>
                </a:cubicBezTo>
                <a:cubicBezTo>
                  <a:pt x="2100" y="1620"/>
                  <a:pt x="2460" y="1530"/>
                  <a:pt x="2700" y="1440"/>
                </a:cubicBezTo>
                <a:cubicBezTo>
                  <a:pt x="2940" y="1350"/>
                  <a:pt x="3090" y="1200"/>
                  <a:pt x="3240" y="1080"/>
                </a:cubicBezTo>
                <a:cubicBezTo>
                  <a:pt x="3390" y="960"/>
                  <a:pt x="3450" y="900"/>
                  <a:pt x="3600" y="720"/>
                </a:cubicBezTo>
                <a:cubicBezTo>
                  <a:pt x="3750" y="540"/>
                  <a:pt x="3945" y="270"/>
                  <a:pt x="4140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4017" name="Text Box 23"/>
          <p:cNvSpPr txBox="1">
            <a:spLocks noChangeArrowheads="1"/>
          </p:cNvSpPr>
          <p:nvPr/>
        </p:nvSpPr>
        <p:spPr bwMode="auto">
          <a:xfrm>
            <a:off x="7450138" y="5032375"/>
            <a:ext cx="793750" cy="341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Q 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84018" name="Text Box 24"/>
          <p:cNvSpPr txBox="1">
            <a:spLocks noChangeArrowheads="1"/>
          </p:cNvSpPr>
          <p:nvPr/>
        </p:nvSpPr>
        <p:spPr bwMode="auto">
          <a:xfrm>
            <a:off x="1258888" y="3068638"/>
            <a:ext cx="793750" cy="4556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AVC</a:t>
            </a:r>
            <a:endParaRPr lang="ru-RU" sz="2000" b="1">
              <a:solidFill>
                <a:schemeClr val="tx1"/>
              </a:solidFill>
            </a:endParaRPr>
          </a:p>
          <a:p>
            <a:r>
              <a:rPr lang="en-US" sz="2000" b="1">
                <a:solidFill>
                  <a:schemeClr val="tx1"/>
                </a:solidFill>
              </a:rPr>
              <a:t>MC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84019" name="Text Box 25"/>
          <p:cNvSpPr txBox="1">
            <a:spLocks noChangeArrowheads="1"/>
          </p:cNvSpPr>
          <p:nvPr/>
        </p:nvSpPr>
        <p:spPr bwMode="auto">
          <a:xfrm>
            <a:off x="5638800" y="3200400"/>
            <a:ext cx="793750" cy="341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MC</a:t>
            </a:r>
            <a:r>
              <a:rPr lang="en-US" sz="2000" b="1" baseline="-25000">
                <a:solidFill>
                  <a:schemeClr val="tx1"/>
                </a:solidFill>
              </a:rPr>
              <a:t> 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84020" name="Text Box 26"/>
          <p:cNvSpPr txBox="1">
            <a:spLocks noChangeArrowheads="1"/>
          </p:cNvSpPr>
          <p:nvPr/>
        </p:nvSpPr>
        <p:spPr bwMode="auto">
          <a:xfrm>
            <a:off x="5943600" y="3733800"/>
            <a:ext cx="793750" cy="341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AVC</a:t>
            </a:r>
            <a:r>
              <a:rPr lang="en-US" sz="2000" b="1" baseline="-25000">
                <a:solidFill>
                  <a:schemeClr val="tx1"/>
                </a:solidFill>
              </a:rPr>
              <a:t> 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204827" name="Text Box 27"/>
          <p:cNvSpPr txBox="1">
            <a:spLocks noChangeArrowheads="1"/>
          </p:cNvSpPr>
          <p:nvPr/>
        </p:nvSpPr>
        <p:spPr bwMode="auto">
          <a:xfrm>
            <a:off x="4648200" y="4419600"/>
            <a:ext cx="1587500" cy="341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AVC </a:t>
            </a:r>
            <a:r>
              <a:rPr lang="en-US" sz="2000" b="1" baseline="-25000">
                <a:solidFill>
                  <a:schemeClr val="tx1"/>
                </a:solidFill>
              </a:rPr>
              <a:t> </a:t>
            </a:r>
            <a:r>
              <a:rPr lang="en-US" sz="2000" b="1">
                <a:solidFill>
                  <a:schemeClr val="tx1"/>
                </a:solidFill>
              </a:rPr>
              <a:t>= min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204828" name="Text Box 28"/>
          <p:cNvSpPr txBox="1">
            <a:spLocks noChangeArrowheads="1"/>
          </p:cNvSpPr>
          <p:nvPr/>
        </p:nvSpPr>
        <p:spPr bwMode="auto">
          <a:xfrm>
            <a:off x="2133600" y="4572000"/>
            <a:ext cx="1587500" cy="3413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MC </a:t>
            </a:r>
            <a:r>
              <a:rPr lang="en-US" sz="2000" b="1" baseline="-25000">
                <a:solidFill>
                  <a:schemeClr val="tx1"/>
                </a:solidFill>
              </a:rPr>
              <a:t> </a:t>
            </a:r>
            <a:r>
              <a:rPr lang="en-US" sz="2000" b="1">
                <a:solidFill>
                  <a:schemeClr val="tx1"/>
                </a:solidFill>
              </a:rPr>
              <a:t>= min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84023" name="Rectangle 29"/>
          <p:cNvSpPr>
            <a:spLocks noChangeArrowheads="1"/>
          </p:cNvSpPr>
          <p:nvPr/>
        </p:nvSpPr>
        <p:spPr bwMode="auto">
          <a:xfrm>
            <a:off x="381000" y="5410200"/>
            <a:ext cx="813593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ru-RU" sz="2400" b="1" dirty="0">
                <a:solidFill>
                  <a:schemeClr val="tx1"/>
                </a:solidFill>
                <a:latin typeface="Verdana" pitchFamily="34" charset="0"/>
              </a:rPr>
              <a:t>Взаимосвязь между кривыми производительности </a:t>
            </a:r>
          </a:p>
          <a:p>
            <a:pPr algn="ctr"/>
            <a:r>
              <a:rPr lang="ru-RU" sz="2400" b="1" dirty="0">
                <a:solidFill>
                  <a:schemeClr val="tx1"/>
                </a:solidFill>
                <a:latin typeface="Verdana" pitchFamily="34" charset="0"/>
              </a:rPr>
              <a:t>ресурса и издержек фирмы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48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8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48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08" grpId="0" animBg="1"/>
      <p:bldP spid="204809" grpId="0" animBg="1"/>
      <p:bldP spid="204812" grpId="0"/>
      <p:bldP spid="204813" grpId="0"/>
      <p:bldP spid="204827" grpId="0"/>
      <p:bldP spid="20482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533400" y="762000"/>
            <a:ext cx="79248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2800" b="1" cap="none">
                <a:solidFill>
                  <a:srgbClr val="FF3300"/>
                </a:solidFill>
                <a:latin typeface="Verdana" pitchFamily="34" charset="0"/>
              </a:rPr>
              <a:t>ВОПРОС 7</a:t>
            </a:r>
            <a:r>
              <a:rPr lang="ru-RU" sz="2800" b="1" cap="none">
                <a:solidFill>
                  <a:srgbClr val="005DA2"/>
                </a:solidFill>
                <a:latin typeface="Verdana" pitchFamily="34" charset="0"/>
              </a:rPr>
              <a:t>. ИЗДЕРЖКИ ПРОИЗВОДСТВА В ДОЛГОСРОЧНОМ ПЕРИОДЕ.  ЭФФЕКТЫ МАСШТАБА. </a:t>
            </a:r>
            <a:br>
              <a:rPr lang="ru-RU" sz="1400" b="1" cap="none">
                <a:solidFill>
                  <a:srgbClr val="005DA2"/>
                </a:solidFill>
                <a:latin typeface="Verdana" pitchFamily="34" charset="0"/>
              </a:rPr>
            </a:br>
            <a:endParaRPr lang="ru-RU" sz="2300" cap="none"/>
          </a:p>
        </p:txBody>
      </p:sp>
      <p:sp>
        <p:nvSpPr>
          <p:cNvPr id="385028" name="Rectangle 3"/>
          <p:cNvSpPr>
            <a:spLocks noChangeArrowheads="1"/>
          </p:cNvSpPr>
          <p:nvPr/>
        </p:nvSpPr>
        <p:spPr bwMode="auto">
          <a:xfrm>
            <a:off x="304800" y="1828800"/>
            <a:ext cx="8382000" cy="481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en-US" sz="2600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ru-RU" sz="2600" dirty="0">
                <a:solidFill>
                  <a:schemeClr val="tx1"/>
                </a:solidFill>
                <a:latin typeface="Verdana" pitchFamily="34" charset="0"/>
              </a:rPr>
              <a:t>В каждом краткосрочном периоде предприятие пытается минимизировать средние издержки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ru-RU" sz="2600" dirty="0">
              <a:solidFill>
                <a:schemeClr val="tx1"/>
              </a:solidFill>
              <a:latin typeface="Verdana" pitchFamily="34" charset="0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endParaRPr lang="en-US" sz="2600" dirty="0">
              <a:solidFill>
                <a:schemeClr val="tx1"/>
              </a:solidFill>
              <a:latin typeface="Verdana" pitchFamily="34" charset="0"/>
            </a:endParaRP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2600" dirty="0">
                <a:solidFill>
                  <a:schemeClr val="tx1"/>
                </a:solidFill>
                <a:latin typeface="Verdana" pitchFamily="34" charset="0"/>
              </a:rPr>
              <a:t>Долгосрочный период – это совокупность краткосрочных периодов. В долгосрочном периоде предприятие тоже хочет достичь минимума средних издержек</a:t>
            </a:r>
          </a:p>
        </p:txBody>
      </p:sp>
      <p:graphicFrame>
        <p:nvGraphicFramePr>
          <p:cNvPr id="385029" name="Object 5"/>
          <p:cNvGraphicFramePr>
            <a:graphicFrameLocks noChangeAspect="1"/>
          </p:cNvGraphicFramePr>
          <p:nvPr/>
        </p:nvGraphicFramePr>
        <p:xfrm>
          <a:off x="2819400" y="3340100"/>
          <a:ext cx="2070100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35" name="Формула" r:id="rId3" imgW="634449" imgH="177646" progId="Equation.3">
                  <p:embed/>
                </p:oleObj>
              </mc:Choice>
              <mc:Fallback>
                <p:oleObj name="Формула" r:id="rId3" imgW="634449" imgH="177646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3340100"/>
                        <a:ext cx="2070100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5030" name="Object 6"/>
          <p:cNvGraphicFramePr>
            <a:graphicFrameLocks noChangeAspect="1"/>
          </p:cNvGraphicFramePr>
          <p:nvPr/>
        </p:nvGraphicFramePr>
        <p:xfrm>
          <a:off x="2819400" y="5867400"/>
          <a:ext cx="1697038" cy="579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36" name="Формула" r:id="rId5" imgW="520248" imgH="177646" progId="Equation.3">
                  <p:embed/>
                </p:oleObj>
              </mc:Choice>
              <mc:Fallback>
                <p:oleObj name="Формула" r:id="rId5" imgW="520248" imgH="177646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5867400"/>
                        <a:ext cx="1697038" cy="5794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5031" name="Line 7"/>
          <p:cNvSpPr>
            <a:spLocks noChangeShapeType="1"/>
          </p:cNvSpPr>
          <p:nvPr/>
        </p:nvSpPr>
        <p:spPr bwMode="auto">
          <a:xfrm>
            <a:off x="4876800" y="3581400"/>
            <a:ext cx="457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e-BY"/>
          </a:p>
        </p:txBody>
      </p:sp>
      <p:sp>
        <p:nvSpPr>
          <p:cNvPr id="385032" name="Line 8"/>
          <p:cNvSpPr>
            <a:spLocks noChangeShapeType="1"/>
          </p:cNvSpPr>
          <p:nvPr/>
        </p:nvSpPr>
        <p:spPr bwMode="auto">
          <a:xfrm>
            <a:off x="4495800" y="6172200"/>
            <a:ext cx="457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be-BY"/>
          </a:p>
        </p:txBody>
      </p:sp>
      <p:sp>
        <p:nvSpPr>
          <p:cNvPr id="385033" name="Text Box 9"/>
          <p:cNvSpPr txBox="1">
            <a:spLocks noChangeArrowheads="1"/>
          </p:cNvSpPr>
          <p:nvPr/>
        </p:nvSpPr>
        <p:spPr bwMode="auto">
          <a:xfrm>
            <a:off x="5546725" y="3284538"/>
            <a:ext cx="1003300" cy="57943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Verdana" pitchFamily="34" charset="0"/>
              </a:rPr>
              <a:t>MIN</a:t>
            </a:r>
            <a:endParaRPr lang="be-BY" sz="320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85034" name="Text Box 10"/>
          <p:cNvSpPr txBox="1">
            <a:spLocks noChangeArrowheads="1"/>
          </p:cNvSpPr>
          <p:nvPr/>
        </p:nvSpPr>
        <p:spPr bwMode="auto">
          <a:xfrm>
            <a:off x="5105400" y="5867400"/>
            <a:ext cx="1003300" cy="57943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sz="3200">
                <a:solidFill>
                  <a:schemeClr val="tx1"/>
                </a:solidFill>
                <a:latin typeface="Verdana" pitchFamily="34" charset="0"/>
              </a:rPr>
              <a:t>MIN</a:t>
            </a:r>
            <a:endParaRPr lang="be-BY" sz="320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4500562" y="1500174"/>
            <a:ext cx="4643438" cy="535782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9" name="Picture 7" descr="C:\Users\Дом\Downloads\pumpkin_PNG938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86379" y="3429000"/>
            <a:ext cx="5045063" cy="3000395"/>
          </a:xfrm>
          <a:prstGeom prst="rect">
            <a:avLst/>
          </a:prstGeom>
          <a:noFill/>
        </p:spPr>
      </p:pic>
      <p:sp>
        <p:nvSpPr>
          <p:cNvPr id="5" name="Прямоугольник 4"/>
          <p:cNvSpPr/>
          <p:nvPr/>
        </p:nvSpPr>
        <p:spPr>
          <a:xfrm>
            <a:off x="0" y="1500174"/>
            <a:ext cx="4500562" cy="535782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/>
              <a:t>Что лежит в основе выбора в экономике?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2143108" y="2000240"/>
            <a:ext cx="6015022" cy="345439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42910" y="28572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Полезность</a:t>
            </a:r>
          </a:p>
        </p:txBody>
      </p:sp>
      <p:pic>
        <p:nvPicPr>
          <p:cNvPr id="3076" name="Picture 4" descr="C:\Users\Дом\Downloads\plasencia-reserva-organica-robusto-doutnik-20-ks-d-0.png.bi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2643182"/>
            <a:ext cx="2428892" cy="2450332"/>
          </a:xfrm>
          <a:prstGeom prst="rect">
            <a:avLst/>
          </a:prstGeom>
          <a:noFill/>
        </p:spPr>
      </p:pic>
      <p:pic>
        <p:nvPicPr>
          <p:cNvPr id="3074" name="Picture 2" descr="C:\Users\Дом\Downloads\Изображения для презентаций\cognac_PNG1514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5720" y="2571744"/>
            <a:ext cx="2466215" cy="2786082"/>
          </a:xfrm>
          <a:prstGeom prst="rect">
            <a:avLst/>
          </a:prstGeom>
          <a:noFill/>
        </p:spPr>
      </p:pic>
      <p:pic>
        <p:nvPicPr>
          <p:cNvPr id="3075" name="Picture 3" descr="C:\Users\Дом\Downloads\30e7737790f8ba066558edfa89654259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7224" y="3927481"/>
            <a:ext cx="2930519" cy="2930519"/>
          </a:xfrm>
          <a:prstGeom prst="rect">
            <a:avLst/>
          </a:prstGeom>
          <a:noFill/>
        </p:spPr>
      </p:pic>
      <p:pic>
        <p:nvPicPr>
          <p:cNvPr id="3078" name="Picture 6" descr="C:\Users\Дом\Downloads\barbell_PNG16347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9683058">
            <a:off x="4756043" y="3955179"/>
            <a:ext cx="4448139" cy="1045886"/>
          </a:xfrm>
          <a:prstGeom prst="rect">
            <a:avLst/>
          </a:prstGeom>
          <a:noFill/>
        </p:spPr>
      </p:pic>
      <p:pic>
        <p:nvPicPr>
          <p:cNvPr id="3077" name="Picture 5" descr="C:\Users\Дом\Downloads\brokkoli009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714876" y="2143116"/>
            <a:ext cx="2838386" cy="2714644"/>
          </a:xfrm>
          <a:prstGeom prst="rect">
            <a:avLst/>
          </a:prstGeom>
          <a:noFill/>
        </p:spPr>
      </p:pic>
      <p:pic>
        <p:nvPicPr>
          <p:cNvPr id="3080" name="Picture 8" descr="C:\Users\Дом\Downloads\mug_coffee_PNG16822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43042" y="5072074"/>
            <a:ext cx="2571768" cy="1600227"/>
          </a:xfrm>
          <a:prstGeom prst="rect">
            <a:avLst/>
          </a:prstGeom>
          <a:noFill/>
        </p:spPr>
      </p:pic>
      <p:sp>
        <p:nvSpPr>
          <p:cNvPr id="15" name="TextBox 14"/>
          <p:cNvSpPr txBox="1"/>
          <p:nvPr/>
        </p:nvSpPr>
        <p:spPr>
          <a:xfrm>
            <a:off x="4071934" y="2500306"/>
            <a:ext cx="1045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&gt;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0496" y="3214686"/>
            <a:ext cx="1045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&lt;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71934" y="4000504"/>
            <a:ext cx="104547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=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Заголовок 1"/>
          <p:cNvSpPr txBox="1">
            <a:spLocks/>
          </p:cNvSpPr>
          <p:nvPr/>
        </p:nvSpPr>
        <p:spPr>
          <a:xfrm>
            <a:off x="571472" y="3286124"/>
            <a:ext cx="8229600" cy="11430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 fontScale="975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4400" dirty="0">
                <a:latin typeface="+mj-lt"/>
                <a:ea typeface="+mj-ea"/>
                <a:cs typeface="+mj-cs"/>
              </a:rPr>
              <a:t>Полезность = Удовольствие</a:t>
            </a:r>
            <a:endParaRPr kumimoji="0" lang="ru-RU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  <p:bldP spid="2" grpId="0"/>
      <p:bldP spid="6" grpId="0"/>
      <p:bldP spid="15" grpId="0"/>
      <p:bldP spid="16" grpId="0"/>
      <p:bldP spid="17" grpId="0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1" name="Line 5"/>
          <p:cNvSpPr>
            <a:spLocks noChangeShapeType="1"/>
          </p:cNvSpPr>
          <p:nvPr/>
        </p:nvSpPr>
        <p:spPr bwMode="auto">
          <a:xfrm>
            <a:off x="1427163" y="685800"/>
            <a:ext cx="0" cy="4295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arrow" w="med" len="med"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1172" name="Line 6"/>
          <p:cNvSpPr>
            <a:spLocks noChangeShapeType="1"/>
          </p:cNvSpPr>
          <p:nvPr/>
        </p:nvSpPr>
        <p:spPr bwMode="auto">
          <a:xfrm>
            <a:off x="1427163" y="4981575"/>
            <a:ext cx="63976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73" name="Freeform 7"/>
          <p:cNvSpPr>
            <a:spLocks/>
          </p:cNvSpPr>
          <p:nvPr/>
        </p:nvSpPr>
        <p:spPr bwMode="auto">
          <a:xfrm>
            <a:off x="1562100" y="1927225"/>
            <a:ext cx="1635125" cy="1284288"/>
          </a:xfrm>
          <a:custGeom>
            <a:avLst/>
            <a:gdLst>
              <a:gd name="T0" fmla="*/ 0 w 2160"/>
              <a:gd name="T1" fmla="*/ 0 h 930"/>
              <a:gd name="T2" fmla="*/ 360 w 2160"/>
              <a:gd name="T3" fmla="*/ 540 h 930"/>
              <a:gd name="T4" fmla="*/ 900 w 2160"/>
              <a:gd name="T5" fmla="*/ 900 h 930"/>
              <a:gd name="T6" fmla="*/ 1620 w 2160"/>
              <a:gd name="T7" fmla="*/ 720 h 930"/>
              <a:gd name="T8" fmla="*/ 2160 w 2160"/>
              <a:gd name="T9" fmla="*/ 0 h 9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"/>
              <a:gd name="T16" fmla="*/ 0 h 930"/>
              <a:gd name="T17" fmla="*/ 2160 w 2160"/>
              <a:gd name="T18" fmla="*/ 930 h 9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" h="930">
                <a:moveTo>
                  <a:pt x="0" y="0"/>
                </a:moveTo>
                <a:cubicBezTo>
                  <a:pt x="105" y="195"/>
                  <a:pt x="210" y="390"/>
                  <a:pt x="360" y="540"/>
                </a:cubicBezTo>
                <a:cubicBezTo>
                  <a:pt x="510" y="690"/>
                  <a:pt x="690" y="870"/>
                  <a:pt x="900" y="900"/>
                </a:cubicBezTo>
                <a:cubicBezTo>
                  <a:pt x="1110" y="930"/>
                  <a:pt x="1410" y="870"/>
                  <a:pt x="1620" y="720"/>
                </a:cubicBezTo>
                <a:cubicBezTo>
                  <a:pt x="1830" y="570"/>
                  <a:pt x="1995" y="285"/>
                  <a:pt x="2160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74" name="Freeform 8"/>
          <p:cNvSpPr>
            <a:spLocks/>
          </p:cNvSpPr>
          <p:nvPr/>
        </p:nvSpPr>
        <p:spPr bwMode="auto">
          <a:xfrm>
            <a:off x="2651125" y="2424113"/>
            <a:ext cx="1635125" cy="1284287"/>
          </a:xfrm>
          <a:custGeom>
            <a:avLst/>
            <a:gdLst>
              <a:gd name="T0" fmla="*/ 0 w 2160"/>
              <a:gd name="T1" fmla="*/ 0 h 930"/>
              <a:gd name="T2" fmla="*/ 360 w 2160"/>
              <a:gd name="T3" fmla="*/ 540 h 930"/>
              <a:gd name="T4" fmla="*/ 900 w 2160"/>
              <a:gd name="T5" fmla="*/ 900 h 930"/>
              <a:gd name="T6" fmla="*/ 1620 w 2160"/>
              <a:gd name="T7" fmla="*/ 720 h 930"/>
              <a:gd name="T8" fmla="*/ 2160 w 2160"/>
              <a:gd name="T9" fmla="*/ 0 h 9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"/>
              <a:gd name="T16" fmla="*/ 0 h 930"/>
              <a:gd name="T17" fmla="*/ 2160 w 2160"/>
              <a:gd name="T18" fmla="*/ 930 h 9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" h="930">
                <a:moveTo>
                  <a:pt x="0" y="0"/>
                </a:moveTo>
                <a:cubicBezTo>
                  <a:pt x="105" y="195"/>
                  <a:pt x="210" y="390"/>
                  <a:pt x="360" y="540"/>
                </a:cubicBezTo>
                <a:cubicBezTo>
                  <a:pt x="510" y="690"/>
                  <a:pt x="690" y="870"/>
                  <a:pt x="900" y="900"/>
                </a:cubicBezTo>
                <a:cubicBezTo>
                  <a:pt x="1110" y="930"/>
                  <a:pt x="1410" y="870"/>
                  <a:pt x="1620" y="720"/>
                </a:cubicBezTo>
                <a:cubicBezTo>
                  <a:pt x="1830" y="570"/>
                  <a:pt x="1995" y="285"/>
                  <a:pt x="2160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75" name="Freeform 9"/>
          <p:cNvSpPr>
            <a:spLocks/>
          </p:cNvSpPr>
          <p:nvPr/>
        </p:nvSpPr>
        <p:spPr bwMode="auto">
          <a:xfrm>
            <a:off x="3741738" y="2176463"/>
            <a:ext cx="1768475" cy="1779587"/>
          </a:xfrm>
          <a:custGeom>
            <a:avLst/>
            <a:gdLst>
              <a:gd name="T0" fmla="*/ 0 w 2160"/>
              <a:gd name="T1" fmla="*/ 0 h 930"/>
              <a:gd name="T2" fmla="*/ 360 w 2160"/>
              <a:gd name="T3" fmla="*/ 540 h 930"/>
              <a:gd name="T4" fmla="*/ 900 w 2160"/>
              <a:gd name="T5" fmla="*/ 900 h 930"/>
              <a:gd name="T6" fmla="*/ 1620 w 2160"/>
              <a:gd name="T7" fmla="*/ 720 h 930"/>
              <a:gd name="T8" fmla="*/ 2160 w 2160"/>
              <a:gd name="T9" fmla="*/ 0 h 9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"/>
              <a:gd name="T16" fmla="*/ 0 h 930"/>
              <a:gd name="T17" fmla="*/ 2160 w 2160"/>
              <a:gd name="T18" fmla="*/ 930 h 9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" h="930">
                <a:moveTo>
                  <a:pt x="0" y="0"/>
                </a:moveTo>
                <a:cubicBezTo>
                  <a:pt x="105" y="195"/>
                  <a:pt x="210" y="390"/>
                  <a:pt x="360" y="540"/>
                </a:cubicBezTo>
                <a:cubicBezTo>
                  <a:pt x="510" y="690"/>
                  <a:pt x="690" y="870"/>
                  <a:pt x="900" y="900"/>
                </a:cubicBezTo>
                <a:cubicBezTo>
                  <a:pt x="1110" y="930"/>
                  <a:pt x="1410" y="870"/>
                  <a:pt x="1620" y="720"/>
                </a:cubicBezTo>
                <a:cubicBezTo>
                  <a:pt x="1830" y="570"/>
                  <a:pt x="1995" y="285"/>
                  <a:pt x="2160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76" name="Freeform 10"/>
          <p:cNvSpPr>
            <a:spLocks/>
          </p:cNvSpPr>
          <p:nvPr/>
        </p:nvSpPr>
        <p:spPr bwMode="auto">
          <a:xfrm>
            <a:off x="5102225" y="1927225"/>
            <a:ext cx="1633538" cy="1284288"/>
          </a:xfrm>
          <a:custGeom>
            <a:avLst/>
            <a:gdLst>
              <a:gd name="T0" fmla="*/ 0 w 2160"/>
              <a:gd name="T1" fmla="*/ 0 h 930"/>
              <a:gd name="T2" fmla="*/ 360 w 2160"/>
              <a:gd name="T3" fmla="*/ 540 h 930"/>
              <a:gd name="T4" fmla="*/ 900 w 2160"/>
              <a:gd name="T5" fmla="*/ 900 h 930"/>
              <a:gd name="T6" fmla="*/ 1620 w 2160"/>
              <a:gd name="T7" fmla="*/ 720 h 930"/>
              <a:gd name="T8" fmla="*/ 2160 w 2160"/>
              <a:gd name="T9" fmla="*/ 0 h 93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160"/>
              <a:gd name="T16" fmla="*/ 0 h 930"/>
              <a:gd name="T17" fmla="*/ 2160 w 2160"/>
              <a:gd name="T18" fmla="*/ 930 h 93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160" h="930">
                <a:moveTo>
                  <a:pt x="0" y="0"/>
                </a:moveTo>
                <a:cubicBezTo>
                  <a:pt x="105" y="195"/>
                  <a:pt x="210" y="390"/>
                  <a:pt x="360" y="540"/>
                </a:cubicBezTo>
                <a:cubicBezTo>
                  <a:pt x="510" y="690"/>
                  <a:pt x="690" y="870"/>
                  <a:pt x="900" y="900"/>
                </a:cubicBezTo>
                <a:cubicBezTo>
                  <a:pt x="1110" y="930"/>
                  <a:pt x="1410" y="870"/>
                  <a:pt x="1620" y="720"/>
                </a:cubicBezTo>
                <a:cubicBezTo>
                  <a:pt x="1830" y="570"/>
                  <a:pt x="1995" y="285"/>
                  <a:pt x="2160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77" name="Line 11"/>
          <p:cNvSpPr>
            <a:spLocks noChangeShapeType="1"/>
          </p:cNvSpPr>
          <p:nvPr/>
        </p:nvSpPr>
        <p:spPr bwMode="auto">
          <a:xfrm>
            <a:off x="2286000" y="3200400"/>
            <a:ext cx="0" cy="183197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1178" name="Line 12"/>
          <p:cNvSpPr>
            <a:spLocks noChangeShapeType="1"/>
          </p:cNvSpPr>
          <p:nvPr/>
        </p:nvSpPr>
        <p:spPr bwMode="auto">
          <a:xfrm>
            <a:off x="3429000" y="3657600"/>
            <a:ext cx="0" cy="12954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1179" name="Line 13"/>
          <p:cNvSpPr>
            <a:spLocks noChangeShapeType="1"/>
          </p:cNvSpPr>
          <p:nvPr/>
        </p:nvSpPr>
        <p:spPr bwMode="auto">
          <a:xfrm>
            <a:off x="4572000" y="3886200"/>
            <a:ext cx="0" cy="116522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1180" name="Line 14"/>
          <p:cNvSpPr>
            <a:spLocks noChangeShapeType="1"/>
          </p:cNvSpPr>
          <p:nvPr/>
        </p:nvSpPr>
        <p:spPr bwMode="auto">
          <a:xfrm>
            <a:off x="5867400" y="3200400"/>
            <a:ext cx="0" cy="1795463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1181" name="Freeform 15"/>
          <p:cNvSpPr>
            <a:spLocks/>
          </p:cNvSpPr>
          <p:nvPr/>
        </p:nvSpPr>
        <p:spPr bwMode="auto">
          <a:xfrm>
            <a:off x="1562100" y="1927225"/>
            <a:ext cx="1225550" cy="1284288"/>
          </a:xfrm>
          <a:custGeom>
            <a:avLst/>
            <a:gdLst>
              <a:gd name="T0" fmla="*/ 0 w 1620"/>
              <a:gd name="T1" fmla="*/ 0 h 930"/>
              <a:gd name="T2" fmla="*/ 360 w 1620"/>
              <a:gd name="T3" fmla="*/ 540 h 930"/>
              <a:gd name="T4" fmla="*/ 540 w 1620"/>
              <a:gd name="T5" fmla="*/ 720 h 930"/>
              <a:gd name="T6" fmla="*/ 900 w 1620"/>
              <a:gd name="T7" fmla="*/ 900 h 930"/>
              <a:gd name="T8" fmla="*/ 1080 w 1620"/>
              <a:gd name="T9" fmla="*/ 900 h 930"/>
              <a:gd name="T10" fmla="*/ 1260 w 1620"/>
              <a:gd name="T11" fmla="*/ 900 h 930"/>
              <a:gd name="T12" fmla="*/ 1620 w 1620"/>
              <a:gd name="T13" fmla="*/ 720 h 9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20"/>
              <a:gd name="T22" fmla="*/ 0 h 930"/>
              <a:gd name="T23" fmla="*/ 1620 w 1620"/>
              <a:gd name="T24" fmla="*/ 930 h 9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20" h="930">
                <a:moveTo>
                  <a:pt x="0" y="0"/>
                </a:moveTo>
                <a:cubicBezTo>
                  <a:pt x="135" y="210"/>
                  <a:pt x="270" y="420"/>
                  <a:pt x="360" y="540"/>
                </a:cubicBezTo>
                <a:cubicBezTo>
                  <a:pt x="450" y="660"/>
                  <a:pt x="450" y="660"/>
                  <a:pt x="540" y="720"/>
                </a:cubicBezTo>
                <a:cubicBezTo>
                  <a:pt x="630" y="780"/>
                  <a:pt x="810" y="870"/>
                  <a:pt x="900" y="900"/>
                </a:cubicBezTo>
                <a:cubicBezTo>
                  <a:pt x="990" y="930"/>
                  <a:pt x="1020" y="900"/>
                  <a:pt x="1080" y="900"/>
                </a:cubicBezTo>
                <a:cubicBezTo>
                  <a:pt x="1140" y="900"/>
                  <a:pt x="1170" y="930"/>
                  <a:pt x="1260" y="900"/>
                </a:cubicBezTo>
                <a:cubicBezTo>
                  <a:pt x="1350" y="870"/>
                  <a:pt x="1485" y="795"/>
                  <a:pt x="1620" y="72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82" name="Freeform 16"/>
          <p:cNvSpPr>
            <a:spLocks/>
          </p:cNvSpPr>
          <p:nvPr/>
        </p:nvSpPr>
        <p:spPr bwMode="auto">
          <a:xfrm>
            <a:off x="2787650" y="2921000"/>
            <a:ext cx="1225550" cy="787400"/>
          </a:xfrm>
          <a:custGeom>
            <a:avLst/>
            <a:gdLst>
              <a:gd name="T0" fmla="*/ 0 w 1620"/>
              <a:gd name="T1" fmla="*/ 0 h 570"/>
              <a:gd name="T2" fmla="*/ 360 w 1620"/>
              <a:gd name="T3" fmla="*/ 360 h 570"/>
              <a:gd name="T4" fmla="*/ 720 w 1620"/>
              <a:gd name="T5" fmla="*/ 540 h 570"/>
              <a:gd name="T6" fmla="*/ 900 w 1620"/>
              <a:gd name="T7" fmla="*/ 540 h 570"/>
              <a:gd name="T8" fmla="*/ 1080 w 1620"/>
              <a:gd name="T9" fmla="*/ 540 h 570"/>
              <a:gd name="T10" fmla="*/ 1440 w 1620"/>
              <a:gd name="T11" fmla="*/ 360 h 570"/>
              <a:gd name="T12" fmla="*/ 1620 w 1620"/>
              <a:gd name="T13" fmla="*/ 180 h 57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620"/>
              <a:gd name="T22" fmla="*/ 0 h 570"/>
              <a:gd name="T23" fmla="*/ 1620 w 1620"/>
              <a:gd name="T24" fmla="*/ 570 h 57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620" h="570">
                <a:moveTo>
                  <a:pt x="0" y="0"/>
                </a:moveTo>
                <a:cubicBezTo>
                  <a:pt x="120" y="135"/>
                  <a:pt x="240" y="270"/>
                  <a:pt x="360" y="360"/>
                </a:cubicBezTo>
                <a:cubicBezTo>
                  <a:pt x="480" y="450"/>
                  <a:pt x="630" y="510"/>
                  <a:pt x="720" y="540"/>
                </a:cubicBezTo>
                <a:cubicBezTo>
                  <a:pt x="810" y="570"/>
                  <a:pt x="840" y="540"/>
                  <a:pt x="900" y="540"/>
                </a:cubicBezTo>
                <a:cubicBezTo>
                  <a:pt x="960" y="540"/>
                  <a:pt x="990" y="570"/>
                  <a:pt x="1080" y="540"/>
                </a:cubicBezTo>
                <a:cubicBezTo>
                  <a:pt x="1170" y="510"/>
                  <a:pt x="1350" y="420"/>
                  <a:pt x="1440" y="360"/>
                </a:cubicBezTo>
                <a:cubicBezTo>
                  <a:pt x="1530" y="300"/>
                  <a:pt x="1575" y="240"/>
                  <a:pt x="1620" y="18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83" name="Freeform 17"/>
          <p:cNvSpPr>
            <a:spLocks/>
          </p:cNvSpPr>
          <p:nvPr/>
        </p:nvSpPr>
        <p:spPr bwMode="auto">
          <a:xfrm>
            <a:off x="4013200" y="2673350"/>
            <a:ext cx="1362075" cy="1282700"/>
          </a:xfrm>
          <a:custGeom>
            <a:avLst/>
            <a:gdLst>
              <a:gd name="T0" fmla="*/ 0 w 1800"/>
              <a:gd name="T1" fmla="*/ 360 h 930"/>
              <a:gd name="T2" fmla="*/ 360 w 1800"/>
              <a:gd name="T3" fmla="*/ 720 h 930"/>
              <a:gd name="T4" fmla="*/ 720 w 1800"/>
              <a:gd name="T5" fmla="*/ 900 h 930"/>
              <a:gd name="T6" fmla="*/ 900 w 1800"/>
              <a:gd name="T7" fmla="*/ 900 h 930"/>
              <a:gd name="T8" fmla="*/ 1260 w 1800"/>
              <a:gd name="T9" fmla="*/ 720 h 930"/>
              <a:gd name="T10" fmla="*/ 1620 w 1800"/>
              <a:gd name="T11" fmla="*/ 360 h 930"/>
              <a:gd name="T12" fmla="*/ 1800 w 1800"/>
              <a:gd name="T13" fmla="*/ 0 h 93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800"/>
              <a:gd name="T22" fmla="*/ 0 h 930"/>
              <a:gd name="T23" fmla="*/ 1800 w 1800"/>
              <a:gd name="T24" fmla="*/ 930 h 93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800" h="930">
                <a:moveTo>
                  <a:pt x="0" y="360"/>
                </a:moveTo>
                <a:cubicBezTo>
                  <a:pt x="120" y="495"/>
                  <a:pt x="240" y="630"/>
                  <a:pt x="360" y="720"/>
                </a:cubicBezTo>
                <a:cubicBezTo>
                  <a:pt x="480" y="810"/>
                  <a:pt x="630" y="870"/>
                  <a:pt x="720" y="900"/>
                </a:cubicBezTo>
                <a:cubicBezTo>
                  <a:pt x="810" y="930"/>
                  <a:pt x="810" y="930"/>
                  <a:pt x="900" y="900"/>
                </a:cubicBezTo>
                <a:cubicBezTo>
                  <a:pt x="990" y="870"/>
                  <a:pt x="1140" y="810"/>
                  <a:pt x="1260" y="720"/>
                </a:cubicBezTo>
                <a:cubicBezTo>
                  <a:pt x="1380" y="630"/>
                  <a:pt x="1530" y="480"/>
                  <a:pt x="1620" y="360"/>
                </a:cubicBezTo>
                <a:cubicBezTo>
                  <a:pt x="1710" y="240"/>
                  <a:pt x="1755" y="120"/>
                  <a:pt x="180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84" name="Freeform 18"/>
          <p:cNvSpPr>
            <a:spLocks/>
          </p:cNvSpPr>
          <p:nvPr/>
        </p:nvSpPr>
        <p:spPr bwMode="auto">
          <a:xfrm>
            <a:off x="5375275" y="2424113"/>
            <a:ext cx="1225550" cy="787400"/>
          </a:xfrm>
          <a:custGeom>
            <a:avLst/>
            <a:gdLst>
              <a:gd name="T0" fmla="*/ 0 w 1620"/>
              <a:gd name="T1" fmla="*/ 180 h 570"/>
              <a:gd name="T2" fmla="*/ 180 w 1620"/>
              <a:gd name="T3" fmla="*/ 360 h 570"/>
              <a:gd name="T4" fmla="*/ 540 w 1620"/>
              <a:gd name="T5" fmla="*/ 540 h 570"/>
              <a:gd name="T6" fmla="*/ 720 w 1620"/>
              <a:gd name="T7" fmla="*/ 540 h 570"/>
              <a:gd name="T8" fmla="*/ 900 w 1620"/>
              <a:gd name="T9" fmla="*/ 540 h 570"/>
              <a:gd name="T10" fmla="*/ 1260 w 1620"/>
              <a:gd name="T11" fmla="*/ 360 h 570"/>
              <a:gd name="T12" fmla="*/ 1440 w 1620"/>
              <a:gd name="T13" fmla="*/ 180 h 570"/>
              <a:gd name="T14" fmla="*/ 1620 w 1620"/>
              <a:gd name="T15" fmla="*/ 0 h 57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620"/>
              <a:gd name="T25" fmla="*/ 0 h 570"/>
              <a:gd name="T26" fmla="*/ 1620 w 1620"/>
              <a:gd name="T27" fmla="*/ 570 h 57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620" h="570">
                <a:moveTo>
                  <a:pt x="0" y="180"/>
                </a:moveTo>
                <a:cubicBezTo>
                  <a:pt x="45" y="240"/>
                  <a:pt x="90" y="300"/>
                  <a:pt x="180" y="360"/>
                </a:cubicBezTo>
                <a:cubicBezTo>
                  <a:pt x="270" y="420"/>
                  <a:pt x="450" y="510"/>
                  <a:pt x="540" y="540"/>
                </a:cubicBezTo>
                <a:cubicBezTo>
                  <a:pt x="630" y="570"/>
                  <a:pt x="660" y="540"/>
                  <a:pt x="720" y="540"/>
                </a:cubicBezTo>
                <a:cubicBezTo>
                  <a:pt x="780" y="540"/>
                  <a:pt x="810" y="570"/>
                  <a:pt x="900" y="540"/>
                </a:cubicBezTo>
                <a:cubicBezTo>
                  <a:pt x="990" y="510"/>
                  <a:pt x="1170" y="420"/>
                  <a:pt x="1260" y="360"/>
                </a:cubicBezTo>
                <a:cubicBezTo>
                  <a:pt x="1350" y="300"/>
                  <a:pt x="1380" y="240"/>
                  <a:pt x="1440" y="180"/>
                </a:cubicBezTo>
                <a:cubicBezTo>
                  <a:pt x="1500" y="120"/>
                  <a:pt x="1560" y="60"/>
                  <a:pt x="162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85" name="Freeform 19"/>
          <p:cNvSpPr>
            <a:spLocks/>
          </p:cNvSpPr>
          <p:nvPr/>
        </p:nvSpPr>
        <p:spPr bwMode="auto">
          <a:xfrm>
            <a:off x="6600825" y="1679575"/>
            <a:ext cx="1223963" cy="1035050"/>
          </a:xfrm>
          <a:custGeom>
            <a:avLst/>
            <a:gdLst>
              <a:gd name="T0" fmla="*/ 0 w 1620"/>
              <a:gd name="T1" fmla="*/ 540 h 750"/>
              <a:gd name="T2" fmla="*/ 360 w 1620"/>
              <a:gd name="T3" fmla="*/ 720 h 750"/>
              <a:gd name="T4" fmla="*/ 720 w 1620"/>
              <a:gd name="T5" fmla="*/ 720 h 750"/>
              <a:gd name="T6" fmla="*/ 1080 w 1620"/>
              <a:gd name="T7" fmla="*/ 540 h 750"/>
              <a:gd name="T8" fmla="*/ 1620 w 1620"/>
              <a:gd name="T9" fmla="*/ 0 h 7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20"/>
              <a:gd name="T16" fmla="*/ 0 h 750"/>
              <a:gd name="T17" fmla="*/ 1620 w 1620"/>
              <a:gd name="T18" fmla="*/ 750 h 7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20" h="750">
                <a:moveTo>
                  <a:pt x="0" y="540"/>
                </a:moveTo>
                <a:cubicBezTo>
                  <a:pt x="120" y="615"/>
                  <a:pt x="240" y="690"/>
                  <a:pt x="360" y="720"/>
                </a:cubicBezTo>
                <a:cubicBezTo>
                  <a:pt x="480" y="750"/>
                  <a:pt x="600" y="750"/>
                  <a:pt x="720" y="720"/>
                </a:cubicBezTo>
                <a:cubicBezTo>
                  <a:pt x="840" y="690"/>
                  <a:pt x="930" y="660"/>
                  <a:pt x="1080" y="540"/>
                </a:cubicBezTo>
                <a:cubicBezTo>
                  <a:pt x="1230" y="420"/>
                  <a:pt x="1425" y="210"/>
                  <a:pt x="162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86" name="Freeform 20"/>
          <p:cNvSpPr>
            <a:spLocks/>
          </p:cNvSpPr>
          <p:nvPr/>
        </p:nvSpPr>
        <p:spPr bwMode="auto">
          <a:xfrm>
            <a:off x="6327775" y="1927225"/>
            <a:ext cx="273050" cy="496888"/>
          </a:xfrm>
          <a:custGeom>
            <a:avLst/>
            <a:gdLst>
              <a:gd name="T0" fmla="*/ 360 w 360"/>
              <a:gd name="T1" fmla="*/ 360 h 360"/>
              <a:gd name="T2" fmla="*/ 0 w 360"/>
              <a:gd name="T3" fmla="*/ 0 h 360"/>
              <a:gd name="T4" fmla="*/ 0 60000 65536"/>
              <a:gd name="T5" fmla="*/ 0 60000 65536"/>
              <a:gd name="T6" fmla="*/ 0 w 360"/>
              <a:gd name="T7" fmla="*/ 0 h 360"/>
              <a:gd name="T8" fmla="*/ 360 w 360"/>
              <a:gd name="T9" fmla="*/ 360 h 360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360" h="360">
                <a:moveTo>
                  <a:pt x="360" y="360"/>
                </a:moveTo>
                <a:cubicBezTo>
                  <a:pt x="210" y="210"/>
                  <a:pt x="60" y="60"/>
                  <a:pt x="0" y="0"/>
                </a:cubicBezTo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1187" name="Text Box 21"/>
          <p:cNvSpPr txBox="1">
            <a:spLocks noChangeArrowheads="1"/>
          </p:cNvSpPr>
          <p:nvPr/>
        </p:nvSpPr>
        <p:spPr bwMode="auto">
          <a:xfrm>
            <a:off x="7416800" y="4981575"/>
            <a:ext cx="681038" cy="744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1">
                <a:solidFill>
                  <a:schemeClr val="tx1"/>
                </a:solidFill>
              </a:rPr>
              <a:t>Q</a:t>
            </a:r>
            <a:endParaRPr lang="ru-RU" sz="2400">
              <a:solidFill>
                <a:schemeClr val="tx1"/>
              </a:solidFill>
            </a:endParaRPr>
          </a:p>
        </p:txBody>
      </p:sp>
      <p:sp>
        <p:nvSpPr>
          <p:cNvPr id="391188" name="Text Box 22"/>
          <p:cNvSpPr txBox="1">
            <a:spLocks noChangeArrowheads="1"/>
          </p:cNvSpPr>
          <p:nvPr/>
        </p:nvSpPr>
        <p:spPr bwMode="auto">
          <a:xfrm>
            <a:off x="304800" y="609600"/>
            <a:ext cx="1089025" cy="12414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LR-ATC</a:t>
            </a:r>
          </a:p>
          <a:p>
            <a:r>
              <a:rPr lang="en-US" sz="1800" b="1">
                <a:solidFill>
                  <a:schemeClr val="tx1"/>
                </a:solidFill>
              </a:rPr>
              <a:t>SR-ATC</a:t>
            </a:r>
            <a:endParaRPr lang="ru-RU" sz="1800">
              <a:solidFill>
                <a:schemeClr val="tx1"/>
              </a:solidFill>
            </a:endParaRPr>
          </a:p>
        </p:txBody>
      </p:sp>
      <p:sp>
        <p:nvSpPr>
          <p:cNvPr id="391189" name="Text Box 23"/>
          <p:cNvSpPr txBox="1">
            <a:spLocks noChangeArrowheads="1"/>
          </p:cNvSpPr>
          <p:nvPr/>
        </p:nvSpPr>
        <p:spPr bwMode="auto">
          <a:xfrm>
            <a:off x="2651125" y="1430338"/>
            <a:ext cx="1090613" cy="993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SRATC</a:t>
            </a:r>
            <a:r>
              <a:rPr lang="en-US" sz="1800" b="1" baseline="-25000">
                <a:solidFill>
                  <a:schemeClr val="tx1"/>
                </a:solidFill>
              </a:rPr>
              <a:t>1</a:t>
            </a:r>
            <a:endParaRPr lang="ru-RU" sz="1800">
              <a:solidFill>
                <a:schemeClr val="tx1"/>
              </a:solidFill>
            </a:endParaRPr>
          </a:p>
        </p:txBody>
      </p:sp>
      <p:sp>
        <p:nvSpPr>
          <p:cNvPr id="391190" name="Text Box 24"/>
          <p:cNvSpPr txBox="1">
            <a:spLocks noChangeArrowheads="1"/>
          </p:cNvSpPr>
          <p:nvPr/>
        </p:nvSpPr>
        <p:spPr bwMode="auto">
          <a:xfrm>
            <a:off x="3876675" y="2176463"/>
            <a:ext cx="1089025" cy="993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SRATC</a:t>
            </a:r>
            <a:r>
              <a:rPr lang="en-US" sz="1800" b="1" baseline="-25000">
                <a:solidFill>
                  <a:schemeClr val="tx1"/>
                </a:solidFill>
              </a:rPr>
              <a:t>2</a:t>
            </a:r>
            <a:endParaRPr lang="ru-RU" sz="1800">
              <a:solidFill>
                <a:schemeClr val="tx1"/>
              </a:solidFill>
            </a:endParaRPr>
          </a:p>
        </p:txBody>
      </p:sp>
      <p:sp>
        <p:nvSpPr>
          <p:cNvPr id="391191" name="Text Box 25"/>
          <p:cNvSpPr txBox="1">
            <a:spLocks noChangeArrowheads="1"/>
          </p:cNvSpPr>
          <p:nvPr/>
        </p:nvSpPr>
        <p:spPr bwMode="auto">
          <a:xfrm>
            <a:off x="5238750" y="1927225"/>
            <a:ext cx="1089025" cy="993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SRATC</a:t>
            </a:r>
            <a:r>
              <a:rPr lang="en-US" sz="1800" b="1" baseline="-25000">
                <a:solidFill>
                  <a:schemeClr val="tx1"/>
                </a:solidFill>
              </a:rPr>
              <a:t>3</a:t>
            </a:r>
            <a:endParaRPr lang="ru-RU" sz="1800">
              <a:solidFill>
                <a:schemeClr val="tx1"/>
              </a:solidFill>
            </a:endParaRPr>
          </a:p>
        </p:txBody>
      </p:sp>
      <p:sp>
        <p:nvSpPr>
          <p:cNvPr id="391192" name="Text Box 26"/>
          <p:cNvSpPr txBox="1">
            <a:spLocks noChangeArrowheads="1"/>
          </p:cNvSpPr>
          <p:nvPr/>
        </p:nvSpPr>
        <p:spPr bwMode="auto">
          <a:xfrm>
            <a:off x="6191250" y="1430338"/>
            <a:ext cx="1089025" cy="993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 dirty="0">
                <a:solidFill>
                  <a:schemeClr val="tx1"/>
                </a:solidFill>
              </a:rPr>
              <a:t>SRATC</a:t>
            </a:r>
            <a:r>
              <a:rPr lang="en-US" sz="1800" b="1" baseline="-25000" dirty="0">
                <a:solidFill>
                  <a:schemeClr val="tx1"/>
                </a:solidFill>
              </a:rPr>
              <a:t>4</a:t>
            </a:r>
            <a:endParaRPr lang="ru-RU" sz="1800" dirty="0">
              <a:solidFill>
                <a:schemeClr val="tx1"/>
              </a:solidFill>
            </a:endParaRPr>
          </a:p>
        </p:txBody>
      </p:sp>
      <p:sp>
        <p:nvSpPr>
          <p:cNvPr id="391193" name="Text Box 27"/>
          <p:cNvSpPr txBox="1">
            <a:spLocks noChangeArrowheads="1"/>
          </p:cNvSpPr>
          <p:nvPr/>
        </p:nvSpPr>
        <p:spPr bwMode="auto">
          <a:xfrm>
            <a:off x="1905000" y="5029200"/>
            <a:ext cx="681038" cy="744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Q</a:t>
            </a:r>
            <a:r>
              <a:rPr lang="en-US" sz="1800" b="1" baseline="-25000">
                <a:solidFill>
                  <a:schemeClr val="tx1"/>
                </a:solidFill>
              </a:rPr>
              <a:t>1</a:t>
            </a:r>
            <a:endParaRPr lang="ru-RU" sz="1800">
              <a:solidFill>
                <a:schemeClr val="tx1"/>
              </a:solidFill>
            </a:endParaRPr>
          </a:p>
        </p:txBody>
      </p:sp>
      <p:sp>
        <p:nvSpPr>
          <p:cNvPr id="391194" name="Text Box 28"/>
          <p:cNvSpPr txBox="1">
            <a:spLocks noChangeArrowheads="1"/>
          </p:cNvSpPr>
          <p:nvPr/>
        </p:nvSpPr>
        <p:spPr bwMode="auto">
          <a:xfrm>
            <a:off x="3124200" y="5029200"/>
            <a:ext cx="679450" cy="744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Q</a:t>
            </a:r>
            <a:r>
              <a:rPr lang="en-US" sz="1800" b="1" baseline="-25000">
                <a:solidFill>
                  <a:schemeClr val="tx1"/>
                </a:solidFill>
              </a:rPr>
              <a:t>2</a:t>
            </a:r>
            <a:endParaRPr lang="ru-RU" sz="1800">
              <a:solidFill>
                <a:schemeClr val="tx1"/>
              </a:solidFill>
            </a:endParaRPr>
          </a:p>
        </p:txBody>
      </p:sp>
      <p:sp>
        <p:nvSpPr>
          <p:cNvPr id="391195" name="Text Box 29"/>
          <p:cNvSpPr txBox="1">
            <a:spLocks noChangeArrowheads="1"/>
          </p:cNvSpPr>
          <p:nvPr/>
        </p:nvSpPr>
        <p:spPr bwMode="auto">
          <a:xfrm>
            <a:off x="4267200" y="5029200"/>
            <a:ext cx="681038" cy="744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Q</a:t>
            </a:r>
            <a:r>
              <a:rPr lang="en-US" sz="1800" b="1" baseline="-25000">
                <a:solidFill>
                  <a:schemeClr val="tx1"/>
                </a:solidFill>
              </a:rPr>
              <a:t>3</a:t>
            </a:r>
            <a:endParaRPr lang="ru-RU" sz="1800">
              <a:solidFill>
                <a:schemeClr val="tx1"/>
              </a:solidFill>
            </a:endParaRPr>
          </a:p>
        </p:txBody>
      </p:sp>
      <p:sp>
        <p:nvSpPr>
          <p:cNvPr id="391196" name="Text Box 30"/>
          <p:cNvSpPr txBox="1">
            <a:spLocks noChangeArrowheads="1"/>
          </p:cNvSpPr>
          <p:nvPr/>
        </p:nvSpPr>
        <p:spPr bwMode="auto">
          <a:xfrm>
            <a:off x="5638800" y="5029200"/>
            <a:ext cx="681038" cy="744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Q</a:t>
            </a:r>
            <a:r>
              <a:rPr lang="en-US" sz="1800" b="1" baseline="-25000">
                <a:solidFill>
                  <a:schemeClr val="tx1"/>
                </a:solidFill>
              </a:rPr>
              <a:t>4</a:t>
            </a:r>
            <a:endParaRPr lang="ru-RU" sz="1800">
              <a:solidFill>
                <a:schemeClr val="tx1"/>
              </a:solidFill>
            </a:endParaRPr>
          </a:p>
        </p:txBody>
      </p:sp>
      <p:sp>
        <p:nvSpPr>
          <p:cNvPr id="391170" name="Rectangle 31"/>
          <p:cNvSpPr>
            <a:spLocks noChangeArrowheads="1"/>
          </p:cNvSpPr>
          <p:nvPr/>
        </p:nvSpPr>
        <p:spPr bwMode="auto">
          <a:xfrm>
            <a:off x="304800" y="5486400"/>
            <a:ext cx="5602816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ru-RU" sz="3200" b="1" dirty="0">
                <a:solidFill>
                  <a:srgbClr val="003399"/>
                </a:solidFill>
                <a:latin typeface="Verdana" pitchFamily="34" charset="0"/>
              </a:rPr>
              <a:t>Кривая долгосрочных </a:t>
            </a:r>
            <a:endParaRPr lang="en-US" sz="3200" b="1" dirty="0">
              <a:solidFill>
                <a:srgbClr val="003399"/>
              </a:solidFill>
              <a:latin typeface="Verdana" pitchFamily="34" charset="0"/>
            </a:endParaRPr>
          </a:p>
          <a:p>
            <a:pPr algn="ctr"/>
            <a:r>
              <a:rPr lang="ru-RU" sz="3200" b="1" dirty="0">
                <a:solidFill>
                  <a:srgbClr val="003399"/>
                </a:solidFill>
                <a:latin typeface="Verdana" pitchFamily="34" charset="0"/>
              </a:rPr>
              <a:t>средних издержек</a:t>
            </a:r>
          </a:p>
        </p:txBody>
      </p:sp>
      <p:sp>
        <p:nvSpPr>
          <p:cNvPr id="391198" name="Line 14"/>
          <p:cNvSpPr>
            <a:spLocks noChangeShapeType="1"/>
          </p:cNvSpPr>
          <p:nvPr/>
        </p:nvSpPr>
        <p:spPr bwMode="auto">
          <a:xfrm>
            <a:off x="7010400" y="2743200"/>
            <a:ext cx="0" cy="22098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1199" name="Text Box 30"/>
          <p:cNvSpPr txBox="1">
            <a:spLocks noChangeArrowheads="1"/>
          </p:cNvSpPr>
          <p:nvPr/>
        </p:nvSpPr>
        <p:spPr bwMode="auto">
          <a:xfrm>
            <a:off x="6781800" y="5029200"/>
            <a:ext cx="681038" cy="744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1800" b="1">
                <a:solidFill>
                  <a:schemeClr val="tx1"/>
                </a:solidFill>
              </a:rPr>
              <a:t>Q</a:t>
            </a:r>
            <a:r>
              <a:rPr lang="en-US" sz="1800" b="1" baseline="-25000">
                <a:solidFill>
                  <a:schemeClr val="tx1"/>
                </a:solidFill>
              </a:rPr>
              <a:t>5</a:t>
            </a:r>
            <a:endParaRPr lang="ru-RU" sz="1800">
              <a:solidFill>
                <a:schemeClr val="tx1"/>
              </a:solidFill>
            </a:endParaRPr>
          </a:p>
        </p:txBody>
      </p:sp>
      <p:sp>
        <p:nvSpPr>
          <p:cNvPr id="391200" name="AutoShape 32"/>
          <p:cNvSpPr>
            <a:spLocks noChangeArrowheads="1"/>
          </p:cNvSpPr>
          <p:nvPr/>
        </p:nvSpPr>
        <p:spPr bwMode="auto">
          <a:xfrm>
            <a:off x="2209800" y="3124200"/>
            <a:ext cx="152400" cy="762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be-BY"/>
          </a:p>
        </p:txBody>
      </p:sp>
      <p:sp>
        <p:nvSpPr>
          <p:cNvPr id="391201" name="AutoShape 33"/>
          <p:cNvSpPr>
            <a:spLocks noChangeArrowheads="1"/>
          </p:cNvSpPr>
          <p:nvPr/>
        </p:nvSpPr>
        <p:spPr bwMode="auto">
          <a:xfrm>
            <a:off x="3352800" y="3657600"/>
            <a:ext cx="152400" cy="762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be-BY"/>
          </a:p>
        </p:txBody>
      </p:sp>
      <p:sp>
        <p:nvSpPr>
          <p:cNvPr id="391202" name="AutoShape 34"/>
          <p:cNvSpPr>
            <a:spLocks noChangeArrowheads="1"/>
          </p:cNvSpPr>
          <p:nvPr/>
        </p:nvSpPr>
        <p:spPr bwMode="auto">
          <a:xfrm>
            <a:off x="4495800" y="3886200"/>
            <a:ext cx="152400" cy="762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be-BY"/>
          </a:p>
        </p:txBody>
      </p:sp>
      <p:sp>
        <p:nvSpPr>
          <p:cNvPr id="391203" name="AutoShape 35"/>
          <p:cNvSpPr>
            <a:spLocks noChangeArrowheads="1"/>
          </p:cNvSpPr>
          <p:nvPr/>
        </p:nvSpPr>
        <p:spPr bwMode="auto">
          <a:xfrm>
            <a:off x="5791200" y="3124200"/>
            <a:ext cx="152400" cy="762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be-BY"/>
          </a:p>
        </p:txBody>
      </p:sp>
      <p:sp>
        <p:nvSpPr>
          <p:cNvPr id="391204" name="AutoShape 36"/>
          <p:cNvSpPr>
            <a:spLocks noChangeArrowheads="1"/>
          </p:cNvSpPr>
          <p:nvPr/>
        </p:nvSpPr>
        <p:spPr bwMode="auto">
          <a:xfrm>
            <a:off x="6934200" y="2667000"/>
            <a:ext cx="152400" cy="76200"/>
          </a:xfrm>
          <a:prstGeom prst="octagon">
            <a:avLst>
              <a:gd name="adj" fmla="val 29287"/>
            </a:avLst>
          </a:prstGeom>
          <a:solidFill>
            <a:schemeClr val="accent1"/>
          </a:solidFill>
          <a:ln w="19050" algn="ctr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be-BY"/>
          </a:p>
        </p:txBody>
      </p:sp>
      <p:cxnSp>
        <p:nvCxnSpPr>
          <p:cNvPr id="391205" name="AutoShape 37"/>
          <p:cNvCxnSpPr>
            <a:cxnSpLocks noChangeShapeType="1"/>
            <a:stCxn id="391200" idx="0"/>
            <a:endCxn id="391201" idx="2"/>
          </p:cNvCxnSpPr>
          <p:nvPr/>
        </p:nvCxnSpPr>
        <p:spPr bwMode="auto">
          <a:xfrm>
            <a:off x="2286000" y="3114675"/>
            <a:ext cx="1143000" cy="628650"/>
          </a:xfrm>
          <a:prstGeom prst="straightConnector1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391206" name="AutoShape 38"/>
          <p:cNvCxnSpPr>
            <a:cxnSpLocks noChangeShapeType="1"/>
            <a:stCxn id="391201" idx="2"/>
          </p:cNvCxnSpPr>
          <p:nvPr/>
        </p:nvCxnSpPr>
        <p:spPr bwMode="auto">
          <a:xfrm>
            <a:off x="3429000" y="3743325"/>
            <a:ext cx="1143000" cy="161925"/>
          </a:xfrm>
          <a:prstGeom prst="straightConnector1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391207" name="AutoShape 39"/>
          <p:cNvCxnSpPr>
            <a:cxnSpLocks noChangeShapeType="1"/>
            <a:endCxn id="391203" idx="2"/>
          </p:cNvCxnSpPr>
          <p:nvPr/>
        </p:nvCxnSpPr>
        <p:spPr bwMode="auto">
          <a:xfrm flipV="1">
            <a:off x="4648200" y="3209925"/>
            <a:ext cx="1219200" cy="742950"/>
          </a:xfrm>
          <a:prstGeom prst="straightConnector1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391208" name="AutoShape 40"/>
          <p:cNvCxnSpPr>
            <a:cxnSpLocks noChangeShapeType="1"/>
            <a:stCxn id="391203" idx="2"/>
          </p:cNvCxnSpPr>
          <p:nvPr/>
        </p:nvCxnSpPr>
        <p:spPr bwMode="auto">
          <a:xfrm flipV="1">
            <a:off x="5867400" y="2762250"/>
            <a:ext cx="1143000" cy="447675"/>
          </a:xfrm>
          <a:prstGeom prst="straightConnector1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</p:spPr>
      </p:cxnSp>
      <p:cxnSp>
        <p:nvCxnSpPr>
          <p:cNvPr id="40" name="AutoShape 40"/>
          <p:cNvCxnSpPr>
            <a:cxnSpLocks noChangeShapeType="1"/>
          </p:cNvCxnSpPr>
          <p:nvPr/>
        </p:nvCxnSpPr>
        <p:spPr bwMode="auto">
          <a:xfrm flipV="1">
            <a:off x="7010400" y="2286000"/>
            <a:ext cx="1143000" cy="447675"/>
          </a:xfrm>
          <a:prstGeom prst="straightConnector1">
            <a:avLst/>
          </a:prstGeom>
          <a:noFill/>
          <a:ln w="31750">
            <a:solidFill>
              <a:schemeClr val="accent1"/>
            </a:solidFill>
            <a:round/>
            <a:headEnd/>
            <a:tailEnd/>
          </a:ln>
          <a:effectLst/>
        </p:spPr>
      </p:cxnSp>
      <p:sp>
        <p:nvSpPr>
          <p:cNvPr id="41" name="Text Box 26"/>
          <p:cNvSpPr txBox="1">
            <a:spLocks noChangeArrowheads="1"/>
          </p:cNvSpPr>
          <p:nvPr/>
        </p:nvSpPr>
        <p:spPr bwMode="auto">
          <a:xfrm>
            <a:off x="7467600" y="2514600"/>
            <a:ext cx="1295400" cy="993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LRATC</a:t>
            </a:r>
            <a:endParaRPr lang="ru-RU" sz="24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1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1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1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1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1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1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1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91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91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91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1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1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9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9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91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91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1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1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91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91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1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91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1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1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1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1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1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1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91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91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91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91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9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9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91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1177" grpId="0" animBg="1"/>
      <p:bldP spid="391178" grpId="0" animBg="1"/>
      <p:bldP spid="391179" grpId="0" animBg="1"/>
      <p:bldP spid="391180" grpId="0" animBg="1"/>
      <p:bldP spid="391181" grpId="0" animBg="1"/>
      <p:bldP spid="391182" grpId="0" animBg="1"/>
      <p:bldP spid="391183" grpId="0" animBg="1"/>
      <p:bldP spid="391184" grpId="0" animBg="1"/>
      <p:bldP spid="391185" grpId="0" animBg="1"/>
      <p:bldP spid="391193" grpId="0"/>
      <p:bldP spid="391194" grpId="0"/>
      <p:bldP spid="391195" grpId="0"/>
      <p:bldP spid="391196" grpId="0"/>
      <p:bldP spid="391198" grpId="0" animBg="1"/>
      <p:bldP spid="391199" grpId="0"/>
      <p:bldP spid="391200" grpId="0" animBg="1"/>
      <p:bldP spid="391201" grpId="0" animBg="1"/>
      <p:bldP spid="391202" grpId="0" animBg="1"/>
      <p:bldP spid="391203" grpId="0" animBg="1"/>
      <p:bldP spid="39120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981075"/>
            <a:ext cx="8153400" cy="504031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b="1" dirty="0">
                <a:latin typeface="Verdana" pitchFamily="34" charset="0"/>
              </a:rPr>
              <a:t>LRATC</a:t>
            </a:r>
            <a:r>
              <a:rPr lang="en-US" dirty="0">
                <a:latin typeface="Verdana" pitchFamily="34" charset="0"/>
              </a:rPr>
              <a:t> </a:t>
            </a:r>
            <a:r>
              <a:rPr lang="ru-RU" dirty="0">
                <a:latin typeface="Verdana" pitchFamily="34" charset="0"/>
              </a:rPr>
              <a:t> (при условии, что цены на ресурсы и другие факторы остаются неизменными) зависят от эффекта масштаба.</a:t>
            </a:r>
          </a:p>
          <a:p>
            <a:pPr>
              <a:lnSpc>
                <a:spcPct val="90000"/>
              </a:lnSpc>
            </a:pPr>
            <a:r>
              <a:rPr lang="ru-RU" b="1" dirty="0">
                <a:latin typeface="Verdana" pitchFamily="34" charset="0"/>
              </a:rPr>
              <a:t>Эффект масштаба</a:t>
            </a:r>
            <a:r>
              <a:rPr lang="ru-RU" dirty="0">
                <a:latin typeface="Verdana" pitchFamily="34" charset="0"/>
              </a:rPr>
              <a:t> - влияние изменения масштаба производства на объём выпускаемой продукции. </a:t>
            </a:r>
            <a:endParaRPr lang="en-US" dirty="0">
              <a:latin typeface="Verdana" pitchFamily="34" charset="0"/>
            </a:endParaRPr>
          </a:p>
          <a:p>
            <a:pPr>
              <a:lnSpc>
                <a:spcPct val="90000"/>
              </a:lnSpc>
              <a:buNone/>
            </a:pPr>
            <a:endParaRPr lang="en-US" dirty="0">
              <a:latin typeface="Verdana" pitchFamily="34" charset="0"/>
            </a:endParaRPr>
          </a:p>
          <a:p>
            <a:pPr>
              <a:lnSpc>
                <a:spcPct val="90000"/>
              </a:lnSpc>
            </a:pPr>
            <a:r>
              <a:rPr lang="ru-RU" dirty="0">
                <a:latin typeface="Verdana" pitchFamily="34" charset="0"/>
              </a:rPr>
              <a:t>При </a:t>
            </a:r>
            <a:r>
              <a:rPr lang="ru-RU" b="1" dirty="0">
                <a:latin typeface="Verdana" pitchFamily="34" charset="0"/>
              </a:rPr>
              <a:t>положительном эффекте масштаба </a:t>
            </a:r>
            <a:r>
              <a:rPr lang="en-US" b="1" dirty="0">
                <a:latin typeface="Verdana" pitchFamily="34" charset="0"/>
              </a:rPr>
              <a:t>	</a:t>
            </a:r>
            <a:r>
              <a:rPr lang="en-US" dirty="0">
                <a:latin typeface="Verdana" pitchFamily="34" charset="0"/>
              </a:rPr>
              <a:t>Q</a:t>
            </a:r>
            <a:r>
              <a:rPr lang="ru-RU" dirty="0">
                <a:latin typeface="Verdana" pitchFamily="34" charset="0"/>
              </a:rPr>
              <a:t> растет,</a:t>
            </a:r>
            <a:r>
              <a:rPr lang="en-US" dirty="0">
                <a:latin typeface="Verdana" pitchFamily="34" charset="0"/>
              </a:rPr>
              <a:t> LRATC </a:t>
            </a:r>
            <a:r>
              <a:rPr lang="ru-RU" dirty="0">
                <a:latin typeface="Verdana" pitchFamily="34" charset="0"/>
              </a:rPr>
              <a:t>снижаются</a:t>
            </a:r>
          </a:p>
          <a:p>
            <a:pPr>
              <a:lnSpc>
                <a:spcPct val="90000"/>
              </a:lnSpc>
            </a:pPr>
            <a:r>
              <a:rPr lang="ru-RU" dirty="0">
                <a:latin typeface="Verdana" pitchFamily="34" charset="0"/>
              </a:rPr>
              <a:t> При </a:t>
            </a:r>
            <a:r>
              <a:rPr lang="ru-RU" b="1" dirty="0">
                <a:latin typeface="Verdana" pitchFamily="34" charset="0"/>
              </a:rPr>
              <a:t>отрицательном эффекте масштаба </a:t>
            </a:r>
            <a:r>
              <a:rPr lang="en-US" b="1" dirty="0">
                <a:latin typeface="Verdana" pitchFamily="34" charset="0"/>
              </a:rPr>
              <a:t>	</a:t>
            </a:r>
            <a:r>
              <a:rPr lang="en-US" dirty="0">
                <a:latin typeface="Verdana" pitchFamily="34" charset="0"/>
              </a:rPr>
              <a:t>Q</a:t>
            </a:r>
            <a:r>
              <a:rPr lang="ru-RU" dirty="0">
                <a:latin typeface="Verdana" pitchFamily="34" charset="0"/>
              </a:rPr>
              <a:t> растет,</a:t>
            </a:r>
            <a:r>
              <a:rPr lang="en-US" dirty="0">
                <a:latin typeface="Verdana" pitchFamily="34" charset="0"/>
              </a:rPr>
              <a:t> LRATC </a:t>
            </a:r>
            <a:r>
              <a:rPr lang="ru-RU" dirty="0">
                <a:latin typeface="Verdana" pitchFamily="34" charset="0"/>
              </a:rPr>
              <a:t>растут</a:t>
            </a:r>
          </a:p>
          <a:p>
            <a:pPr>
              <a:lnSpc>
                <a:spcPct val="90000"/>
              </a:lnSpc>
            </a:pPr>
            <a:r>
              <a:rPr lang="ru-RU" dirty="0">
                <a:latin typeface="Verdana" pitchFamily="34" charset="0"/>
              </a:rPr>
              <a:t>При </a:t>
            </a:r>
            <a:r>
              <a:rPr lang="ru-RU" b="1" dirty="0">
                <a:latin typeface="Verdana" pitchFamily="34" charset="0"/>
              </a:rPr>
              <a:t>постоянном эффекте масштаба</a:t>
            </a:r>
            <a:endParaRPr lang="en-US" b="1" dirty="0">
              <a:latin typeface="Verdana" pitchFamily="34" charset="0"/>
            </a:endParaRPr>
          </a:p>
          <a:p>
            <a:pPr algn="ctr">
              <a:lnSpc>
                <a:spcPct val="90000"/>
              </a:lnSpc>
              <a:buFont typeface="Wingdings" pitchFamily="2" charset="2"/>
              <a:buNone/>
            </a:pPr>
            <a:r>
              <a:rPr lang="en-US" dirty="0">
                <a:latin typeface="Verdana" pitchFamily="34" charset="0"/>
              </a:rPr>
              <a:t>Q</a:t>
            </a:r>
            <a:r>
              <a:rPr lang="ru-RU" dirty="0">
                <a:latin typeface="Verdana" pitchFamily="34" charset="0"/>
              </a:rPr>
              <a:t> растет,</a:t>
            </a:r>
            <a:r>
              <a:rPr lang="en-US" dirty="0">
                <a:latin typeface="Verdana" pitchFamily="34" charset="0"/>
              </a:rPr>
              <a:t> LRATC </a:t>
            </a:r>
            <a:r>
              <a:rPr lang="ru-RU" dirty="0">
                <a:latin typeface="Verdana" pitchFamily="34" charset="0"/>
              </a:rPr>
              <a:t>неизменны</a:t>
            </a:r>
          </a:p>
        </p:txBody>
      </p:sp>
      <p:sp>
        <p:nvSpPr>
          <p:cNvPr id="4" name="Заголовок 1"/>
          <p:cNvSpPr>
            <a:spLocks/>
          </p:cNvSpPr>
          <p:nvPr/>
        </p:nvSpPr>
        <p:spPr bwMode="auto">
          <a:xfrm>
            <a:off x="457200" y="1524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>
                <a:solidFill>
                  <a:schemeClr val="accent1"/>
                </a:solidFill>
                <a:latin typeface="Verdana" pitchFamily="34" charset="0"/>
              </a:rPr>
              <a:t>ЭФФЕКТЫ МАСШТАБА</a:t>
            </a:r>
            <a:br>
              <a:rPr lang="ru-RU" sz="3200" b="1">
                <a:solidFill>
                  <a:schemeClr val="accent1"/>
                </a:solidFill>
                <a:latin typeface="Verdana" pitchFamily="34" charset="0"/>
              </a:rPr>
            </a:br>
            <a:endParaRPr lang="ru-RU" sz="3200">
              <a:solidFill>
                <a:schemeClr val="accent1"/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60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60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860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860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60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60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0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60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60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5" name="Line 5"/>
          <p:cNvSpPr>
            <a:spLocks noChangeShapeType="1"/>
          </p:cNvSpPr>
          <p:nvPr/>
        </p:nvSpPr>
        <p:spPr bwMode="auto">
          <a:xfrm>
            <a:off x="1379538" y="533400"/>
            <a:ext cx="0" cy="451802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7076" name="Line 6"/>
          <p:cNvSpPr>
            <a:spLocks noChangeShapeType="1"/>
          </p:cNvSpPr>
          <p:nvPr/>
        </p:nvSpPr>
        <p:spPr bwMode="auto">
          <a:xfrm>
            <a:off x="1379538" y="5051425"/>
            <a:ext cx="6638925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87077" name="Freeform 7"/>
          <p:cNvSpPr>
            <a:spLocks/>
          </p:cNvSpPr>
          <p:nvPr/>
        </p:nvSpPr>
        <p:spPr bwMode="auto">
          <a:xfrm>
            <a:off x="1747838" y="2009775"/>
            <a:ext cx="1290637" cy="2212975"/>
          </a:xfrm>
          <a:custGeom>
            <a:avLst/>
            <a:gdLst>
              <a:gd name="T0" fmla="*/ 0 w 1260"/>
              <a:gd name="T1" fmla="*/ 0 h 1620"/>
              <a:gd name="T2" fmla="*/ 720 w 1260"/>
              <a:gd name="T3" fmla="*/ 1260 h 1620"/>
              <a:gd name="T4" fmla="*/ 1260 w 1260"/>
              <a:gd name="T5" fmla="*/ 1620 h 1620"/>
              <a:gd name="T6" fmla="*/ 0 60000 65536"/>
              <a:gd name="T7" fmla="*/ 0 60000 65536"/>
              <a:gd name="T8" fmla="*/ 0 60000 65536"/>
              <a:gd name="T9" fmla="*/ 0 w 1260"/>
              <a:gd name="T10" fmla="*/ 0 h 1620"/>
              <a:gd name="T11" fmla="*/ 1260 w 1260"/>
              <a:gd name="T12" fmla="*/ 1620 h 16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260" h="1620">
                <a:moveTo>
                  <a:pt x="0" y="0"/>
                </a:moveTo>
                <a:cubicBezTo>
                  <a:pt x="255" y="495"/>
                  <a:pt x="510" y="990"/>
                  <a:pt x="720" y="1260"/>
                </a:cubicBezTo>
                <a:cubicBezTo>
                  <a:pt x="930" y="1530"/>
                  <a:pt x="1170" y="1560"/>
                  <a:pt x="1260" y="162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87078" name="Line 8"/>
          <p:cNvSpPr>
            <a:spLocks noChangeShapeType="1"/>
          </p:cNvSpPr>
          <p:nvPr/>
        </p:nvSpPr>
        <p:spPr bwMode="auto">
          <a:xfrm>
            <a:off x="3038475" y="4224338"/>
            <a:ext cx="2582863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7079" name="Freeform 9"/>
          <p:cNvSpPr>
            <a:spLocks/>
          </p:cNvSpPr>
          <p:nvPr/>
        </p:nvSpPr>
        <p:spPr bwMode="auto">
          <a:xfrm>
            <a:off x="5621338" y="2009775"/>
            <a:ext cx="1290637" cy="2212975"/>
          </a:xfrm>
          <a:custGeom>
            <a:avLst/>
            <a:gdLst>
              <a:gd name="T0" fmla="*/ 0 w 1260"/>
              <a:gd name="T1" fmla="*/ 1620 h 1620"/>
              <a:gd name="T2" fmla="*/ 360 w 1260"/>
              <a:gd name="T3" fmla="*/ 1440 h 1620"/>
              <a:gd name="T4" fmla="*/ 720 w 1260"/>
              <a:gd name="T5" fmla="*/ 1080 h 1620"/>
              <a:gd name="T6" fmla="*/ 1260 w 1260"/>
              <a:gd name="T7" fmla="*/ 0 h 1620"/>
              <a:gd name="T8" fmla="*/ 0 60000 65536"/>
              <a:gd name="T9" fmla="*/ 0 60000 65536"/>
              <a:gd name="T10" fmla="*/ 0 60000 65536"/>
              <a:gd name="T11" fmla="*/ 0 60000 65536"/>
              <a:gd name="T12" fmla="*/ 0 w 1260"/>
              <a:gd name="T13" fmla="*/ 0 h 1620"/>
              <a:gd name="T14" fmla="*/ 1260 w 1260"/>
              <a:gd name="T15" fmla="*/ 1620 h 16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0" h="1620">
                <a:moveTo>
                  <a:pt x="0" y="1620"/>
                </a:moveTo>
                <a:cubicBezTo>
                  <a:pt x="120" y="1575"/>
                  <a:pt x="240" y="1530"/>
                  <a:pt x="360" y="1440"/>
                </a:cubicBezTo>
                <a:cubicBezTo>
                  <a:pt x="480" y="1350"/>
                  <a:pt x="570" y="1320"/>
                  <a:pt x="720" y="1080"/>
                </a:cubicBezTo>
                <a:cubicBezTo>
                  <a:pt x="870" y="840"/>
                  <a:pt x="1065" y="420"/>
                  <a:pt x="126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87080" name="Text Box 10"/>
          <p:cNvSpPr txBox="1">
            <a:spLocks noChangeArrowheads="1"/>
          </p:cNvSpPr>
          <p:nvPr/>
        </p:nvSpPr>
        <p:spPr bwMode="auto">
          <a:xfrm>
            <a:off x="7464425" y="5051425"/>
            <a:ext cx="554038" cy="738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Q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87081" name="Text Box 11"/>
          <p:cNvSpPr txBox="1">
            <a:spLocks noChangeArrowheads="1"/>
          </p:cNvSpPr>
          <p:nvPr/>
        </p:nvSpPr>
        <p:spPr bwMode="auto">
          <a:xfrm>
            <a:off x="457200" y="533400"/>
            <a:ext cx="1106488" cy="7381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LRAC</a:t>
            </a:r>
            <a:endParaRPr lang="ru-RU" sz="2000" b="1">
              <a:solidFill>
                <a:schemeClr val="tx1"/>
              </a:solidFill>
            </a:endParaRPr>
          </a:p>
        </p:txBody>
      </p:sp>
      <p:sp>
        <p:nvSpPr>
          <p:cNvPr id="387082" name="Text Box 12"/>
          <p:cNvSpPr txBox="1">
            <a:spLocks noChangeArrowheads="1"/>
          </p:cNvSpPr>
          <p:nvPr/>
        </p:nvSpPr>
        <p:spPr bwMode="auto">
          <a:xfrm>
            <a:off x="1447800" y="762000"/>
            <a:ext cx="1676400" cy="2212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Verdana" pitchFamily="34" charset="0"/>
              </a:rPr>
              <a:t>Положительный эффект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Verdana" pitchFamily="34" charset="0"/>
              </a:rPr>
              <a:t>масштаба</a:t>
            </a:r>
            <a:endParaRPr lang="ru-RU" sz="2000" dirty="0">
              <a:solidFill>
                <a:schemeClr val="tx1"/>
              </a:solidFill>
              <a:latin typeface="Verdana" pitchFamily="34" charset="0"/>
            </a:endParaRPr>
          </a:p>
        </p:txBody>
      </p:sp>
      <p:sp>
        <p:nvSpPr>
          <p:cNvPr id="387083" name="Line 13"/>
          <p:cNvSpPr>
            <a:spLocks noChangeShapeType="1"/>
          </p:cNvSpPr>
          <p:nvPr/>
        </p:nvSpPr>
        <p:spPr bwMode="auto">
          <a:xfrm>
            <a:off x="3038475" y="1763713"/>
            <a:ext cx="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7084" name="Line 14"/>
          <p:cNvSpPr>
            <a:spLocks noChangeShapeType="1"/>
          </p:cNvSpPr>
          <p:nvPr/>
        </p:nvSpPr>
        <p:spPr bwMode="auto">
          <a:xfrm>
            <a:off x="3038475" y="1763713"/>
            <a:ext cx="0" cy="3287712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7085" name="Line 15"/>
          <p:cNvSpPr>
            <a:spLocks noChangeShapeType="1"/>
          </p:cNvSpPr>
          <p:nvPr/>
        </p:nvSpPr>
        <p:spPr bwMode="auto">
          <a:xfrm>
            <a:off x="5621338" y="1763713"/>
            <a:ext cx="0" cy="3287712"/>
          </a:xfrm>
          <a:prstGeom prst="line">
            <a:avLst/>
          </a:prstGeom>
          <a:noFill/>
          <a:ln w="19050">
            <a:solidFill>
              <a:srgbClr val="000000"/>
            </a:solidFill>
            <a:prstDash val="lg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87086" name="Text Box 16"/>
          <p:cNvSpPr txBox="1">
            <a:spLocks noChangeArrowheads="1"/>
          </p:cNvSpPr>
          <p:nvPr/>
        </p:nvSpPr>
        <p:spPr bwMode="auto">
          <a:xfrm>
            <a:off x="3429000" y="1066800"/>
            <a:ext cx="2057400" cy="22129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Постоянный эффект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масштаба</a:t>
            </a:r>
            <a:endParaRPr lang="ru-RU" sz="20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7087" name="Text Box 17"/>
          <p:cNvSpPr txBox="1">
            <a:spLocks noChangeArrowheads="1"/>
          </p:cNvSpPr>
          <p:nvPr/>
        </p:nvSpPr>
        <p:spPr bwMode="auto">
          <a:xfrm>
            <a:off x="5715000" y="1066800"/>
            <a:ext cx="2514600" cy="22129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Отрицательный эффект </a:t>
            </a:r>
          </a:p>
          <a:p>
            <a:pPr algn="ctr"/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масштаба</a:t>
            </a:r>
            <a:endParaRPr lang="ru-RU" sz="20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387074" name="Rectangle 18"/>
          <p:cNvSpPr>
            <a:spLocks noChangeArrowheads="1"/>
          </p:cNvSpPr>
          <p:nvPr/>
        </p:nvSpPr>
        <p:spPr bwMode="auto">
          <a:xfrm>
            <a:off x="838200" y="5410200"/>
            <a:ext cx="627607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ru-RU" sz="2400" b="1" dirty="0">
                <a:solidFill>
                  <a:srgbClr val="003399"/>
                </a:solidFill>
                <a:latin typeface="Verdana" pitchFamily="34" charset="0"/>
              </a:rPr>
              <a:t>Эффект масштаба и изменение</a:t>
            </a:r>
          </a:p>
          <a:p>
            <a:pPr algn="ctr"/>
            <a:r>
              <a:rPr lang="ru-RU" sz="2400" b="1" dirty="0">
                <a:solidFill>
                  <a:srgbClr val="003399"/>
                </a:solidFill>
                <a:latin typeface="Verdana" pitchFamily="34" charset="0"/>
              </a:rPr>
              <a:t>долгосрочных средних издержек </a:t>
            </a:r>
          </a:p>
          <a:p>
            <a:pPr algn="ctr"/>
            <a:r>
              <a:rPr lang="ru-RU" sz="2400" b="1" dirty="0">
                <a:solidFill>
                  <a:srgbClr val="003399"/>
                </a:solidFill>
                <a:latin typeface="Verdana" pitchFamily="34" charset="0"/>
              </a:rPr>
              <a:t>производства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305800" cy="50101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ru-RU" b="1" dirty="0">
                <a:latin typeface="Verdana" pitchFamily="34" charset="0"/>
              </a:rPr>
              <a:t>Положительный эффект масштаба</a:t>
            </a:r>
            <a:r>
              <a:rPr lang="ru-RU" dirty="0">
                <a:latin typeface="Verdana" pitchFamily="34" charset="0"/>
              </a:rPr>
              <a:t> характеризуется более быстрым увеличением выпуска продукции по сравнению с темпами роста используемых ресурсов, в результате чего наблюдается снижение средних долгосрочных издержек.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ru-RU" dirty="0">
                <a:latin typeface="Verdana" pitchFamily="34" charset="0"/>
              </a:rPr>
              <a:t>Причины: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Verdana" pitchFamily="34" charset="0"/>
              </a:rPr>
              <a:t>рост разделения труда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Verdana" pitchFamily="34" charset="0"/>
              </a:rPr>
              <a:t>использование более производительной техники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Verdana" pitchFamily="34" charset="0"/>
              </a:rPr>
              <a:t>скидки на  более крупные партии сырья и оборудования 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Verdana" pitchFamily="34" charset="0"/>
              </a:rPr>
              <a:t>для крупных фирм легче брать долгосрочные кредиты под невысокие проценты</a:t>
            </a:r>
          </a:p>
          <a:p>
            <a:pPr>
              <a:lnSpc>
                <a:spcPct val="80000"/>
              </a:lnSpc>
            </a:pPr>
            <a:r>
              <a:rPr lang="ru-RU" dirty="0">
                <a:latin typeface="Verdana" pitchFamily="34" charset="0"/>
              </a:rPr>
              <a:t>вспомогательное или побочное производство</a:t>
            </a:r>
          </a:p>
        </p:txBody>
      </p:sp>
      <p:sp>
        <p:nvSpPr>
          <p:cNvPr id="4" name="Заголовок 1"/>
          <p:cNvSpPr>
            <a:spLocks/>
          </p:cNvSpPr>
          <p:nvPr/>
        </p:nvSpPr>
        <p:spPr bwMode="auto">
          <a:xfrm>
            <a:off x="533400" y="5334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  <a:t>ПОЛОЖИТЕЛЬНЫЙ ЭФФЕКТ МАСШТАБА</a:t>
            </a:r>
            <a:b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</a:br>
            <a:endParaRPr lang="ru-RU" sz="3200" dirty="0">
              <a:solidFill>
                <a:schemeClr val="accent1"/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80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80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80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80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80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80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80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80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0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80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80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 ПОЛОЖИТЕЛЬНОГО ЭФФЕКТА МАСШТАБА:</a:t>
            </a:r>
          </a:p>
        </p:txBody>
      </p:sp>
      <p:pic>
        <p:nvPicPr>
          <p:cNvPr id="436226" name="Picture 2" descr="Картинки по запросу кафе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447800"/>
            <a:ext cx="3886200" cy="2914651"/>
          </a:xfrm>
          <a:prstGeom prst="rect">
            <a:avLst/>
          </a:prstGeom>
          <a:noFill/>
        </p:spPr>
      </p:pic>
      <p:pic>
        <p:nvPicPr>
          <p:cNvPr id="436228" name="Picture 4" descr="Картинки по запросу многорукий человек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86700" y="1447800"/>
            <a:ext cx="4145824" cy="2895600"/>
          </a:xfrm>
          <a:prstGeom prst="rect">
            <a:avLst/>
          </a:prstGeom>
          <a:noFill/>
        </p:spPr>
      </p:pic>
      <p:pic>
        <p:nvPicPr>
          <p:cNvPr id="436234" name="Picture 10" descr="Картинки по запросу официант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4572000"/>
            <a:ext cx="2667000" cy="1970966"/>
          </a:xfrm>
          <a:prstGeom prst="rect">
            <a:avLst/>
          </a:prstGeom>
          <a:noFill/>
        </p:spPr>
      </p:pic>
      <p:pic>
        <p:nvPicPr>
          <p:cNvPr id="436236" name="Picture 12" descr="Картинки по запросу повар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4600" y="4419600"/>
            <a:ext cx="1752600" cy="2184693"/>
          </a:xfrm>
          <a:prstGeom prst="rect">
            <a:avLst/>
          </a:prstGeom>
          <a:noFill/>
        </p:spPr>
      </p:pic>
      <p:pic>
        <p:nvPicPr>
          <p:cNvPr id="436238" name="Picture 14" descr="Картинки по запросу кофемашина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00600" y="4572000"/>
            <a:ext cx="2140735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6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6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36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36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6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6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458200" cy="53181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ru-RU" sz="2200" b="1" dirty="0">
                <a:latin typeface="Verdana" pitchFamily="34" charset="0"/>
              </a:rPr>
              <a:t>Отрицательный эффект масштаба</a:t>
            </a:r>
            <a:r>
              <a:rPr lang="ru-RU" sz="2200" dirty="0">
                <a:latin typeface="Verdana" pitchFamily="34" charset="0"/>
              </a:rPr>
              <a:t> производства заключается в более высоком росте затрат, связанных с расширением производства, в сравнении с ростом выпуска продукции, в результате чего средние долгосрочные издержки повышаются.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ru-RU" sz="2200" dirty="0">
                <a:latin typeface="Verdana" pitchFamily="34" charset="0"/>
              </a:rPr>
              <a:t>Причины:</a:t>
            </a:r>
          </a:p>
          <a:p>
            <a:pPr>
              <a:lnSpc>
                <a:spcPct val="90000"/>
              </a:lnSpc>
            </a:pPr>
            <a:r>
              <a:rPr lang="ru-RU" sz="2200" dirty="0">
                <a:latin typeface="Verdana" pitchFamily="34" charset="0"/>
              </a:rPr>
              <a:t>более крупными предприятиями сложнее управлять</a:t>
            </a:r>
          </a:p>
          <a:p>
            <a:pPr>
              <a:lnSpc>
                <a:spcPct val="90000"/>
              </a:lnSpc>
            </a:pPr>
            <a:r>
              <a:rPr lang="ru-RU" sz="2200" dirty="0">
                <a:latin typeface="Verdana" pitchFamily="34" charset="0"/>
              </a:rPr>
              <a:t>при выходе на отдаленные рынки сильно возрастают транспортные расходы</a:t>
            </a:r>
          </a:p>
          <a:p>
            <a:pPr>
              <a:lnSpc>
                <a:spcPct val="90000"/>
              </a:lnSpc>
            </a:pPr>
            <a:r>
              <a:rPr lang="ru-RU" sz="2200" dirty="0">
                <a:latin typeface="Verdana" pitchFamily="34" charset="0"/>
              </a:rPr>
              <a:t>рост издержек на рекламу </a:t>
            </a:r>
          </a:p>
          <a:p>
            <a:pPr>
              <a:lnSpc>
                <a:spcPct val="90000"/>
              </a:lnSpc>
            </a:pPr>
            <a:r>
              <a:rPr lang="ru-RU" sz="2200" dirty="0">
                <a:latin typeface="Verdana" pitchFamily="34" charset="0"/>
              </a:rPr>
              <a:t>рабочим крупных предприятий, объединенным в профсоюзы, легче добиваться повышения заработной платы</a:t>
            </a:r>
          </a:p>
          <a:p>
            <a:pPr>
              <a:lnSpc>
                <a:spcPct val="90000"/>
              </a:lnSpc>
            </a:pPr>
            <a:r>
              <a:rPr lang="ru-RU" sz="2200" dirty="0">
                <a:latin typeface="Verdana" pitchFamily="34" charset="0"/>
              </a:rPr>
              <a:t>рост издержек на коммуникацию между филиалами, передачу и обработку информации</a:t>
            </a:r>
          </a:p>
        </p:txBody>
      </p:sp>
      <p:sp>
        <p:nvSpPr>
          <p:cNvPr id="4" name="Заголовок 1"/>
          <p:cNvSpPr>
            <a:spLocks/>
          </p:cNvSpPr>
          <p:nvPr/>
        </p:nvSpPr>
        <p:spPr bwMode="auto">
          <a:xfrm>
            <a:off x="533400" y="5334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>
                <a:solidFill>
                  <a:schemeClr val="accent1"/>
                </a:solidFill>
                <a:latin typeface="Verdana" pitchFamily="34" charset="0"/>
              </a:rPr>
              <a:t>ОТРИЦАТЕЛЬНЫЙ ЭФФЕКТ МАСШТАБА</a:t>
            </a:r>
            <a:br>
              <a:rPr lang="ru-RU" sz="3200" b="1">
                <a:solidFill>
                  <a:schemeClr val="accent1"/>
                </a:solidFill>
                <a:latin typeface="Verdana" pitchFamily="34" charset="0"/>
              </a:rPr>
            </a:br>
            <a:endParaRPr lang="ru-RU" sz="3200">
              <a:solidFill>
                <a:schemeClr val="accent1"/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89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891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9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91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609600" y="0"/>
            <a:ext cx="7467600" cy="1143000"/>
          </a:xfrm>
        </p:spPr>
        <p:txBody>
          <a:bodyPr>
            <a:normAutofit/>
          </a:bodyPr>
          <a:lstStyle/>
          <a:p>
            <a:pPr algn="ctr"/>
            <a:r>
              <a:rPr lang="ru-RU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ПРИМЕР ОТРИЦАТЕЛЬНОГО ЭФФЕКТА МАСШТАБА:</a:t>
            </a:r>
          </a:p>
        </p:txBody>
      </p:sp>
      <p:sp>
        <p:nvSpPr>
          <p:cNvPr id="437250" name="AutoShape 2" descr="Картинки по запросу майкрософт основател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37252" name="AutoShape 4" descr="Картинки по запросу майкрософт основател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37254" name="AutoShape 6" descr="Картинки по запросу майкрософт основатели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37256" name="Picture 8" descr="Картинки по запросу майкрософт основатели"/>
          <p:cNvPicPr>
            <a:picLocks noChangeAspect="1" noChangeArrowheads="1"/>
          </p:cNvPicPr>
          <p:nvPr/>
        </p:nvPicPr>
        <p:blipFill>
          <a:blip r:embed="rId2" cstate="print"/>
          <a:srcRect l="9074" t="7619" r="9263"/>
          <a:stretch>
            <a:fillRect/>
          </a:stretch>
        </p:blipFill>
        <p:spPr bwMode="auto">
          <a:xfrm>
            <a:off x="228600" y="1143000"/>
            <a:ext cx="3581400" cy="3216629"/>
          </a:xfrm>
          <a:prstGeom prst="rect">
            <a:avLst/>
          </a:prstGeom>
          <a:noFill/>
        </p:spPr>
      </p:pic>
      <p:pic>
        <p:nvPicPr>
          <p:cNvPr id="437258" name="Picture 10" descr="Картинки по запросу майкрософт работники сегодн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219200"/>
            <a:ext cx="4741333" cy="2667001"/>
          </a:xfrm>
          <a:prstGeom prst="rect">
            <a:avLst/>
          </a:prstGeom>
          <a:noFill/>
        </p:spPr>
      </p:pic>
      <p:pic>
        <p:nvPicPr>
          <p:cNvPr id="437264" name="Picture 16" descr="Картинки по запросу спящий работник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1" y="4648200"/>
            <a:ext cx="3089116" cy="2057400"/>
          </a:xfrm>
          <a:prstGeom prst="rect">
            <a:avLst/>
          </a:prstGeom>
          <a:noFill/>
        </p:spPr>
      </p:pic>
      <p:pic>
        <p:nvPicPr>
          <p:cNvPr id="437266" name="Picture 18" descr="Картинки по запросу человек в золоте"/>
          <p:cNvPicPr>
            <a:picLocks noChangeAspect="1" noChangeArrowheads="1"/>
          </p:cNvPicPr>
          <p:nvPr/>
        </p:nvPicPr>
        <p:blipFill>
          <a:blip r:embed="rId5" cstate="print"/>
          <a:srcRect l="7340" r="7031" b="20755"/>
          <a:stretch>
            <a:fillRect/>
          </a:stretch>
        </p:blipFill>
        <p:spPr bwMode="auto">
          <a:xfrm>
            <a:off x="3581400" y="4343400"/>
            <a:ext cx="1968500" cy="2362200"/>
          </a:xfrm>
          <a:prstGeom prst="rect">
            <a:avLst/>
          </a:prstGeom>
          <a:noFill/>
        </p:spPr>
      </p:pic>
      <p:pic>
        <p:nvPicPr>
          <p:cNvPr id="437270" name="Picture 22" descr="Картинки по запросу офисные здания"/>
          <p:cNvPicPr>
            <a:picLocks noChangeAspect="1" noChangeArrowheads="1"/>
          </p:cNvPicPr>
          <p:nvPr/>
        </p:nvPicPr>
        <p:blipFill>
          <a:blip r:embed="rId6" cstate="print"/>
          <a:srcRect l="12000" t="1909" r="6667" b="6444"/>
          <a:stretch>
            <a:fillRect/>
          </a:stretch>
        </p:blipFill>
        <p:spPr bwMode="auto">
          <a:xfrm>
            <a:off x="5638800" y="4343400"/>
            <a:ext cx="3048000" cy="2398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7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7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7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7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7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7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37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37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295400"/>
            <a:ext cx="8534400" cy="1600200"/>
          </a:xfrm>
        </p:spPr>
        <p:txBody>
          <a:bodyPr/>
          <a:lstStyle/>
          <a:p>
            <a:r>
              <a:rPr lang="ru-RU">
                <a:latin typeface="Verdana" pitchFamily="34" charset="0"/>
              </a:rPr>
              <a:t>При </a:t>
            </a:r>
            <a:r>
              <a:rPr lang="ru-RU" b="1">
                <a:latin typeface="Verdana" pitchFamily="34" charset="0"/>
              </a:rPr>
              <a:t>постоянном эффекте масштаба</a:t>
            </a:r>
            <a:r>
              <a:rPr lang="ru-RU">
                <a:latin typeface="Verdana" pitchFamily="34" charset="0"/>
              </a:rPr>
              <a:t> выпуск продукции растет в той же пропорции, что и используемые ресурсы, в результате чего средние долгосрочные издержки не изменяются.</a:t>
            </a:r>
          </a:p>
        </p:txBody>
      </p:sp>
      <p:sp>
        <p:nvSpPr>
          <p:cNvPr id="4" name="Заголовок 1"/>
          <p:cNvSpPr>
            <a:spLocks/>
          </p:cNvSpPr>
          <p:nvPr/>
        </p:nvSpPr>
        <p:spPr bwMode="auto">
          <a:xfrm>
            <a:off x="533400" y="5334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>
                <a:solidFill>
                  <a:schemeClr val="accent1"/>
                </a:solidFill>
                <a:latin typeface="Verdana" pitchFamily="34" charset="0"/>
              </a:rPr>
              <a:t>ПОСТОЯННЫЙ ЭФФЕКТ МАСШТАБА</a:t>
            </a:r>
            <a:br>
              <a:rPr lang="ru-RU" sz="3200" b="1">
                <a:solidFill>
                  <a:schemeClr val="accent1"/>
                </a:solidFill>
                <a:latin typeface="Verdana" pitchFamily="34" charset="0"/>
              </a:rPr>
            </a:br>
            <a:endParaRPr lang="ru-RU" sz="3200">
              <a:solidFill>
                <a:schemeClr val="accent1"/>
              </a:solidFill>
              <a:latin typeface="Century Schoolbook" pitchFamily="18" charset="0"/>
            </a:endParaRPr>
          </a:p>
        </p:txBody>
      </p:sp>
      <p:sp>
        <p:nvSpPr>
          <p:cNvPr id="390148" name="Rectangle 3"/>
          <p:cNvSpPr>
            <a:spLocks noChangeArrowheads="1"/>
          </p:cNvSpPr>
          <p:nvPr/>
        </p:nvSpPr>
        <p:spPr bwMode="auto">
          <a:xfrm>
            <a:off x="228600" y="4114800"/>
            <a:ext cx="838200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Это тот </a:t>
            </a:r>
            <a:r>
              <a:rPr lang="ru-RU" sz="2400" b="1">
                <a:solidFill>
                  <a:schemeClr val="tx1"/>
                </a:solidFill>
                <a:latin typeface="Verdana" pitchFamily="34" charset="0"/>
              </a:rPr>
              <a:t>наименьший</a:t>
            </a: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 объём производства, при котором достигаются минимальные долгосрочные средние издержки производства.</a:t>
            </a:r>
          </a:p>
          <a:p>
            <a:pPr marL="273050" indent="-273050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2400">
                <a:solidFill>
                  <a:schemeClr val="tx1"/>
                </a:solidFill>
                <a:latin typeface="Verdana" pitchFamily="34" charset="0"/>
              </a:rPr>
              <a:t>Предприятие, которое не соответствует такому размеру, будет неэффективным по издержкам.</a:t>
            </a:r>
            <a:r>
              <a:rPr lang="ru-RU" sz="2400">
                <a:solidFill>
                  <a:schemeClr val="tx1"/>
                </a:solidFill>
                <a:latin typeface="Century Schoolbook" pitchFamily="18" charset="0"/>
              </a:rPr>
              <a:t> </a:t>
            </a:r>
          </a:p>
        </p:txBody>
      </p:sp>
      <p:sp>
        <p:nvSpPr>
          <p:cNvPr id="2" name="Заголовок 1"/>
          <p:cNvSpPr>
            <a:spLocks/>
          </p:cNvSpPr>
          <p:nvPr/>
        </p:nvSpPr>
        <p:spPr bwMode="auto">
          <a:xfrm>
            <a:off x="609600" y="32766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  <a:t>МИНИМАЛЬНЫЙ ЭФФЕКТИВНЫЙ РАЗМЕР ФИРМЫ</a:t>
            </a:r>
            <a:b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</a:br>
            <a:endParaRPr lang="ru-RU" sz="3200" dirty="0">
              <a:solidFill>
                <a:schemeClr val="accent1"/>
              </a:solidFill>
              <a:latin typeface="Century Schoolbook" pitchFamily="18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0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0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0148" grpId="0"/>
      <p:bldP spid="2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3" name="Line 5"/>
          <p:cNvSpPr>
            <a:spLocks noChangeShapeType="1"/>
          </p:cNvSpPr>
          <p:nvPr/>
        </p:nvSpPr>
        <p:spPr bwMode="auto">
          <a:xfrm>
            <a:off x="892175" y="1033463"/>
            <a:ext cx="0" cy="3502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4244" name="Line 6"/>
          <p:cNvSpPr>
            <a:spLocks noChangeShapeType="1"/>
          </p:cNvSpPr>
          <p:nvPr/>
        </p:nvSpPr>
        <p:spPr bwMode="auto">
          <a:xfrm>
            <a:off x="2870200" y="1033463"/>
            <a:ext cx="0" cy="3502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4245" name="Line 7"/>
          <p:cNvSpPr>
            <a:spLocks noChangeShapeType="1"/>
          </p:cNvSpPr>
          <p:nvPr/>
        </p:nvSpPr>
        <p:spPr bwMode="auto">
          <a:xfrm>
            <a:off x="2870200" y="4535488"/>
            <a:ext cx="240188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4246" name="Line 8"/>
          <p:cNvSpPr>
            <a:spLocks noChangeShapeType="1"/>
          </p:cNvSpPr>
          <p:nvPr/>
        </p:nvSpPr>
        <p:spPr bwMode="auto">
          <a:xfrm>
            <a:off x="5413375" y="4540250"/>
            <a:ext cx="25431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4247" name="Line 9"/>
          <p:cNvSpPr>
            <a:spLocks noChangeShapeType="1"/>
          </p:cNvSpPr>
          <p:nvPr/>
        </p:nvSpPr>
        <p:spPr bwMode="auto">
          <a:xfrm>
            <a:off x="5413375" y="1033463"/>
            <a:ext cx="0" cy="3502025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4248" name="Freeform 10"/>
          <p:cNvSpPr>
            <a:spLocks/>
          </p:cNvSpPr>
          <p:nvPr/>
        </p:nvSpPr>
        <p:spPr bwMode="auto">
          <a:xfrm>
            <a:off x="1033463" y="1784350"/>
            <a:ext cx="1130300" cy="1792288"/>
          </a:xfrm>
          <a:custGeom>
            <a:avLst/>
            <a:gdLst>
              <a:gd name="T0" fmla="*/ 0 w 1440"/>
              <a:gd name="T1" fmla="*/ 0 h 1290"/>
              <a:gd name="T2" fmla="*/ 180 w 1440"/>
              <a:gd name="T3" fmla="*/ 900 h 1290"/>
              <a:gd name="T4" fmla="*/ 540 w 1440"/>
              <a:gd name="T5" fmla="*/ 1260 h 1290"/>
              <a:gd name="T6" fmla="*/ 900 w 1440"/>
              <a:gd name="T7" fmla="*/ 1080 h 1290"/>
              <a:gd name="T8" fmla="*/ 1440 w 1440"/>
              <a:gd name="T9" fmla="*/ 180 h 1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40"/>
              <a:gd name="T16" fmla="*/ 0 h 1290"/>
              <a:gd name="T17" fmla="*/ 1440 w 1440"/>
              <a:gd name="T18" fmla="*/ 1290 h 1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40" h="1290">
                <a:moveTo>
                  <a:pt x="0" y="0"/>
                </a:moveTo>
                <a:cubicBezTo>
                  <a:pt x="45" y="345"/>
                  <a:pt x="90" y="690"/>
                  <a:pt x="180" y="900"/>
                </a:cubicBezTo>
                <a:cubicBezTo>
                  <a:pt x="270" y="1110"/>
                  <a:pt x="420" y="1230"/>
                  <a:pt x="540" y="1260"/>
                </a:cubicBezTo>
                <a:cubicBezTo>
                  <a:pt x="660" y="1290"/>
                  <a:pt x="750" y="1260"/>
                  <a:pt x="900" y="1080"/>
                </a:cubicBezTo>
                <a:cubicBezTo>
                  <a:pt x="1050" y="900"/>
                  <a:pt x="1245" y="540"/>
                  <a:pt x="1440" y="18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4249" name="Freeform 11"/>
          <p:cNvSpPr>
            <a:spLocks/>
          </p:cNvSpPr>
          <p:nvPr/>
        </p:nvSpPr>
        <p:spPr bwMode="auto">
          <a:xfrm>
            <a:off x="3011488" y="1784350"/>
            <a:ext cx="2260600" cy="2043113"/>
          </a:xfrm>
          <a:custGeom>
            <a:avLst/>
            <a:gdLst>
              <a:gd name="T0" fmla="*/ 0 w 2880"/>
              <a:gd name="T1" fmla="*/ 0 h 1470"/>
              <a:gd name="T2" fmla="*/ 540 w 2880"/>
              <a:gd name="T3" fmla="*/ 900 h 1470"/>
              <a:gd name="T4" fmla="*/ 1260 w 2880"/>
              <a:gd name="T5" fmla="*/ 1260 h 1470"/>
              <a:gd name="T6" fmla="*/ 1980 w 2880"/>
              <a:gd name="T7" fmla="*/ 1440 h 1470"/>
              <a:gd name="T8" fmla="*/ 2700 w 2880"/>
              <a:gd name="T9" fmla="*/ 1440 h 1470"/>
              <a:gd name="T10" fmla="*/ 2880 w 2880"/>
              <a:gd name="T11" fmla="*/ 1260 h 147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880"/>
              <a:gd name="T19" fmla="*/ 0 h 1470"/>
              <a:gd name="T20" fmla="*/ 2880 w 2880"/>
              <a:gd name="T21" fmla="*/ 1470 h 147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880" h="1470">
                <a:moveTo>
                  <a:pt x="0" y="0"/>
                </a:moveTo>
                <a:cubicBezTo>
                  <a:pt x="165" y="345"/>
                  <a:pt x="330" y="690"/>
                  <a:pt x="540" y="900"/>
                </a:cubicBezTo>
                <a:cubicBezTo>
                  <a:pt x="750" y="1110"/>
                  <a:pt x="1020" y="1170"/>
                  <a:pt x="1260" y="1260"/>
                </a:cubicBezTo>
                <a:cubicBezTo>
                  <a:pt x="1500" y="1350"/>
                  <a:pt x="1740" y="1410"/>
                  <a:pt x="1980" y="1440"/>
                </a:cubicBezTo>
                <a:cubicBezTo>
                  <a:pt x="2220" y="1470"/>
                  <a:pt x="2550" y="1470"/>
                  <a:pt x="2700" y="1440"/>
                </a:cubicBezTo>
                <a:cubicBezTo>
                  <a:pt x="2850" y="1410"/>
                  <a:pt x="2865" y="1335"/>
                  <a:pt x="2880" y="126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4250" name="Line 12"/>
          <p:cNvSpPr>
            <a:spLocks noChangeShapeType="1"/>
          </p:cNvSpPr>
          <p:nvPr/>
        </p:nvSpPr>
        <p:spPr bwMode="auto">
          <a:xfrm>
            <a:off x="892175" y="4535488"/>
            <a:ext cx="16954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4251" name="Freeform 13"/>
          <p:cNvSpPr>
            <a:spLocks/>
          </p:cNvSpPr>
          <p:nvPr/>
        </p:nvSpPr>
        <p:spPr bwMode="auto">
          <a:xfrm>
            <a:off x="5554663" y="2284413"/>
            <a:ext cx="423862" cy="1250950"/>
          </a:xfrm>
          <a:custGeom>
            <a:avLst/>
            <a:gdLst>
              <a:gd name="T0" fmla="*/ 0 w 540"/>
              <a:gd name="T1" fmla="*/ 0 h 900"/>
              <a:gd name="T2" fmla="*/ 180 w 540"/>
              <a:gd name="T3" fmla="*/ 540 h 900"/>
              <a:gd name="T4" fmla="*/ 540 w 540"/>
              <a:gd name="T5" fmla="*/ 900 h 900"/>
              <a:gd name="T6" fmla="*/ 0 60000 65536"/>
              <a:gd name="T7" fmla="*/ 0 60000 65536"/>
              <a:gd name="T8" fmla="*/ 0 60000 65536"/>
              <a:gd name="T9" fmla="*/ 0 w 540"/>
              <a:gd name="T10" fmla="*/ 0 h 900"/>
              <a:gd name="T11" fmla="*/ 540 w 540"/>
              <a:gd name="T12" fmla="*/ 900 h 9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0" h="900">
                <a:moveTo>
                  <a:pt x="0" y="0"/>
                </a:moveTo>
                <a:cubicBezTo>
                  <a:pt x="45" y="195"/>
                  <a:pt x="90" y="390"/>
                  <a:pt x="180" y="540"/>
                </a:cubicBezTo>
                <a:cubicBezTo>
                  <a:pt x="270" y="690"/>
                  <a:pt x="405" y="795"/>
                  <a:pt x="540" y="90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4252" name="Line 14"/>
          <p:cNvSpPr>
            <a:spLocks noChangeShapeType="1"/>
          </p:cNvSpPr>
          <p:nvPr/>
        </p:nvSpPr>
        <p:spPr bwMode="auto">
          <a:xfrm>
            <a:off x="5978525" y="3535363"/>
            <a:ext cx="1271588" cy="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4253" name="Freeform 15"/>
          <p:cNvSpPr>
            <a:spLocks/>
          </p:cNvSpPr>
          <p:nvPr/>
        </p:nvSpPr>
        <p:spPr bwMode="auto">
          <a:xfrm>
            <a:off x="7250113" y="2535238"/>
            <a:ext cx="423862" cy="1000125"/>
          </a:xfrm>
          <a:custGeom>
            <a:avLst/>
            <a:gdLst>
              <a:gd name="T0" fmla="*/ 0 w 540"/>
              <a:gd name="T1" fmla="*/ 720 h 720"/>
              <a:gd name="T2" fmla="*/ 360 w 540"/>
              <a:gd name="T3" fmla="*/ 360 h 720"/>
              <a:gd name="T4" fmla="*/ 540 w 540"/>
              <a:gd name="T5" fmla="*/ 0 h 720"/>
              <a:gd name="T6" fmla="*/ 0 60000 65536"/>
              <a:gd name="T7" fmla="*/ 0 60000 65536"/>
              <a:gd name="T8" fmla="*/ 0 60000 65536"/>
              <a:gd name="T9" fmla="*/ 0 w 540"/>
              <a:gd name="T10" fmla="*/ 0 h 720"/>
              <a:gd name="T11" fmla="*/ 540 w 540"/>
              <a:gd name="T12" fmla="*/ 720 h 72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40" h="720">
                <a:moveTo>
                  <a:pt x="0" y="720"/>
                </a:moveTo>
                <a:cubicBezTo>
                  <a:pt x="135" y="600"/>
                  <a:pt x="270" y="480"/>
                  <a:pt x="360" y="360"/>
                </a:cubicBezTo>
                <a:cubicBezTo>
                  <a:pt x="450" y="240"/>
                  <a:pt x="495" y="120"/>
                  <a:pt x="540" y="0"/>
                </a:cubicBezTo>
              </a:path>
            </a:pathLst>
          </a:cu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394254" name="Line 16"/>
          <p:cNvSpPr>
            <a:spLocks noChangeShapeType="1"/>
          </p:cNvSpPr>
          <p:nvPr/>
        </p:nvSpPr>
        <p:spPr bwMode="auto">
          <a:xfrm>
            <a:off x="1524000" y="3581400"/>
            <a:ext cx="0" cy="100012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4255" name="Line 17"/>
          <p:cNvSpPr>
            <a:spLocks noChangeShapeType="1"/>
          </p:cNvSpPr>
          <p:nvPr/>
        </p:nvSpPr>
        <p:spPr bwMode="auto">
          <a:xfrm>
            <a:off x="4724400" y="3810000"/>
            <a:ext cx="0" cy="749300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4256" name="Line 18"/>
          <p:cNvSpPr>
            <a:spLocks noChangeShapeType="1"/>
          </p:cNvSpPr>
          <p:nvPr/>
        </p:nvSpPr>
        <p:spPr bwMode="auto">
          <a:xfrm>
            <a:off x="5978525" y="3535363"/>
            <a:ext cx="0" cy="1000125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94257" name="Text Box 19"/>
          <p:cNvSpPr txBox="1">
            <a:spLocks noChangeArrowheads="1"/>
          </p:cNvSpPr>
          <p:nvPr/>
        </p:nvSpPr>
        <p:spPr bwMode="auto">
          <a:xfrm>
            <a:off x="1316038" y="1284288"/>
            <a:ext cx="423862" cy="749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</a:rPr>
              <a:t>а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58" name="Text Box 20"/>
          <p:cNvSpPr txBox="1">
            <a:spLocks noChangeArrowheads="1"/>
          </p:cNvSpPr>
          <p:nvPr/>
        </p:nvSpPr>
        <p:spPr bwMode="auto">
          <a:xfrm>
            <a:off x="3859213" y="1284288"/>
            <a:ext cx="423862" cy="749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</a:rPr>
              <a:t>б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59" name="Text Box 21"/>
          <p:cNvSpPr txBox="1">
            <a:spLocks noChangeArrowheads="1"/>
          </p:cNvSpPr>
          <p:nvPr/>
        </p:nvSpPr>
        <p:spPr bwMode="auto">
          <a:xfrm>
            <a:off x="6543675" y="1284288"/>
            <a:ext cx="423863" cy="7493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</a:rPr>
              <a:t>с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60" name="Text Box 22"/>
          <p:cNvSpPr txBox="1">
            <a:spLocks noChangeArrowheads="1"/>
          </p:cNvSpPr>
          <p:nvPr/>
        </p:nvSpPr>
        <p:spPr bwMode="auto">
          <a:xfrm>
            <a:off x="1316038" y="4535488"/>
            <a:ext cx="565150" cy="75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Q</a:t>
            </a:r>
            <a:r>
              <a:rPr lang="ru-RU" sz="2000" baseline="30000">
                <a:solidFill>
                  <a:schemeClr val="tx1"/>
                </a:solidFill>
              </a:rPr>
              <a:t>*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61" name="Text Box 23"/>
          <p:cNvSpPr txBox="1">
            <a:spLocks noChangeArrowheads="1"/>
          </p:cNvSpPr>
          <p:nvPr/>
        </p:nvSpPr>
        <p:spPr bwMode="auto">
          <a:xfrm>
            <a:off x="4495800" y="4572000"/>
            <a:ext cx="565150" cy="750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Q</a:t>
            </a:r>
            <a:r>
              <a:rPr lang="ru-RU" sz="2000" baseline="30000">
                <a:solidFill>
                  <a:schemeClr val="tx1"/>
                </a:solidFill>
              </a:rPr>
              <a:t>*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62" name="Text Box 24"/>
          <p:cNvSpPr txBox="1">
            <a:spLocks noChangeArrowheads="1"/>
          </p:cNvSpPr>
          <p:nvPr/>
        </p:nvSpPr>
        <p:spPr bwMode="auto">
          <a:xfrm>
            <a:off x="5837238" y="4535488"/>
            <a:ext cx="565150" cy="75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Q</a:t>
            </a:r>
            <a:r>
              <a:rPr lang="ru-RU" sz="2000" baseline="30000" dirty="0">
                <a:solidFill>
                  <a:schemeClr val="tx1"/>
                </a:solidFill>
              </a:rPr>
              <a:t>*</a:t>
            </a:r>
            <a:endParaRPr lang="ru-RU" sz="2000" dirty="0">
              <a:solidFill>
                <a:schemeClr val="tx1"/>
              </a:solidFill>
            </a:endParaRPr>
          </a:p>
        </p:txBody>
      </p:sp>
      <p:sp>
        <p:nvSpPr>
          <p:cNvPr id="394263" name="Text Box 25"/>
          <p:cNvSpPr txBox="1">
            <a:spLocks noChangeArrowheads="1"/>
          </p:cNvSpPr>
          <p:nvPr/>
        </p:nvSpPr>
        <p:spPr bwMode="auto">
          <a:xfrm>
            <a:off x="2163763" y="4535488"/>
            <a:ext cx="565150" cy="75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Q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64" name="Text Box 26"/>
          <p:cNvSpPr txBox="1">
            <a:spLocks noChangeArrowheads="1"/>
          </p:cNvSpPr>
          <p:nvPr/>
        </p:nvSpPr>
        <p:spPr bwMode="auto">
          <a:xfrm>
            <a:off x="4989513" y="4535488"/>
            <a:ext cx="565150" cy="75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Q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65" name="Text Box 27"/>
          <p:cNvSpPr txBox="1">
            <a:spLocks noChangeArrowheads="1"/>
          </p:cNvSpPr>
          <p:nvPr/>
        </p:nvSpPr>
        <p:spPr bwMode="auto">
          <a:xfrm>
            <a:off x="7532688" y="4535488"/>
            <a:ext cx="565150" cy="75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Q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66" name="Text Box 28"/>
          <p:cNvSpPr txBox="1">
            <a:spLocks noChangeArrowheads="1"/>
          </p:cNvSpPr>
          <p:nvPr/>
        </p:nvSpPr>
        <p:spPr bwMode="auto">
          <a:xfrm>
            <a:off x="609600" y="533400"/>
            <a:ext cx="1130300" cy="750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LRAC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67" name="Text Box 29"/>
          <p:cNvSpPr txBox="1">
            <a:spLocks noChangeArrowheads="1"/>
          </p:cNvSpPr>
          <p:nvPr/>
        </p:nvSpPr>
        <p:spPr bwMode="auto">
          <a:xfrm>
            <a:off x="2446338" y="533400"/>
            <a:ext cx="1130300" cy="750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LRAC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68" name="Text Box 30"/>
          <p:cNvSpPr txBox="1">
            <a:spLocks noChangeArrowheads="1"/>
          </p:cNvSpPr>
          <p:nvPr/>
        </p:nvSpPr>
        <p:spPr bwMode="auto">
          <a:xfrm>
            <a:off x="4848225" y="533400"/>
            <a:ext cx="1130300" cy="750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</a:rPr>
              <a:t>LRAC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394242" name="Rectangle 31"/>
          <p:cNvSpPr>
            <a:spLocks noChangeArrowheads="1"/>
          </p:cNvSpPr>
          <p:nvPr/>
        </p:nvSpPr>
        <p:spPr bwMode="auto">
          <a:xfrm>
            <a:off x="0" y="6027003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ru-RU" sz="2400" b="1" dirty="0">
                <a:solidFill>
                  <a:srgbClr val="003399"/>
                </a:solidFill>
              </a:rPr>
              <a:t>Долгосрочные средние издержки производства </a:t>
            </a:r>
          </a:p>
          <a:p>
            <a:pPr algn="ctr"/>
            <a:r>
              <a:rPr lang="ru-RU" sz="2400" b="1" dirty="0">
                <a:solidFill>
                  <a:srgbClr val="003399"/>
                </a:solidFill>
              </a:rPr>
              <a:t>и минимальный эффективный выпуск</a:t>
            </a:r>
          </a:p>
        </p:txBody>
      </p:sp>
      <p:sp>
        <p:nvSpPr>
          <p:cNvPr id="29" name="Line 18"/>
          <p:cNvSpPr>
            <a:spLocks noChangeShapeType="1"/>
          </p:cNvSpPr>
          <p:nvPr/>
        </p:nvSpPr>
        <p:spPr bwMode="auto">
          <a:xfrm flipH="1">
            <a:off x="7238996" y="3505201"/>
            <a:ext cx="45719" cy="1066799"/>
          </a:xfrm>
          <a:prstGeom prst="line">
            <a:avLst/>
          </a:prstGeom>
          <a:noFill/>
          <a:ln w="9525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30" name="Text Box 24"/>
          <p:cNvSpPr txBox="1">
            <a:spLocks noChangeArrowheads="1"/>
          </p:cNvSpPr>
          <p:nvPr/>
        </p:nvSpPr>
        <p:spPr bwMode="auto">
          <a:xfrm>
            <a:off x="6934200" y="4572000"/>
            <a:ext cx="565150" cy="75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Q</a:t>
            </a:r>
            <a:r>
              <a:rPr lang="ru-RU" sz="2000" b="1" baseline="30000" dirty="0">
                <a:solidFill>
                  <a:schemeClr val="tx1"/>
                </a:solidFill>
              </a:rPr>
              <a:t>1</a:t>
            </a:r>
            <a:endParaRPr lang="ru-RU" sz="2000" dirty="0">
              <a:solidFill>
                <a:schemeClr val="tx1"/>
              </a:solidFill>
            </a:endParaRPr>
          </a:p>
        </p:txBody>
      </p:sp>
      <p:pic>
        <p:nvPicPr>
          <p:cNvPr id="402434" name="Picture 2" descr="Картинки по запросу цветочный магазин фото"/>
          <p:cNvPicPr>
            <a:picLocks noChangeAspect="1" noChangeArrowheads="1"/>
          </p:cNvPicPr>
          <p:nvPr/>
        </p:nvPicPr>
        <p:blipFill>
          <a:blip r:embed="rId2" cstate="print"/>
          <a:srcRect r="69742" b="56774"/>
          <a:stretch>
            <a:fillRect/>
          </a:stretch>
        </p:blipFill>
        <p:spPr bwMode="auto">
          <a:xfrm>
            <a:off x="381000" y="4876800"/>
            <a:ext cx="1066800" cy="1066800"/>
          </a:xfrm>
          <a:prstGeom prst="rect">
            <a:avLst/>
          </a:prstGeom>
          <a:noFill/>
        </p:spPr>
      </p:pic>
      <p:pic>
        <p:nvPicPr>
          <p:cNvPr id="402436" name="Picture 4" descr="Картинки по запросу парикмахерская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4916147"/>
            <a:ext cx="1371600" cy="1027453"/>
          </a:xfrm>
          <a:prstGeom prst="rect">
            <a:avLst/>
          </a:prstGeom>
          <a:noFill/>
        </p:spPr>
      </p:pic>
      <p:cxnSp>
        <p:nvCxnSpPr>
          <p:cNvPr id="34" name="Прямая соединительная линия 33"/>
          <p:cNvCxnSpPr>
            <a:stCxn id="394248" idx="4"/>
          </p:cNvCxnSpPr>
          <p:nvPr/>
        </p:nvCxnSpPr>
        <p:spPr>
          <a:xfrm flipV="1">
            <a:off x="2163763" y="1066800"/>
            <a:ext cx="350837" cy="967637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02440" name="Picture 8" descr="Картинки по запросу самолет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0" y="2133600"/>
            <a:ext cx="1943673" cy="12954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4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4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4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4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4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4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4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94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94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02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2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24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254" grpId="0" animBg="1"/>
      <p:bldP spid="394255" grpId="0" animBg="1"/>
      <p:bldP spid="394256" grpId="0" animBg="1"/>
      <p:bldP spid="394260" grpId="0"/>
      <p:bldP spid="394261" grpId="0"/>
      <p:bldP spid="394262" grpId="0"/>
      <p:bldP spid="29" grpId="0" animBg="1"/>
      <p:bldP spid="3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" y="2209800"/>
            <a:ext cx="2895600" cy="808038"/>
          </a:xfrm>
        </p:spPr>
        <p:txBody>
          <a:bodyPr>
            <a:normAutofit fontScale="90000"/>
          </a:bodyPr>
          <a:lstStyle/>
          <a:p>
            <a:r>
              <a:rPr lang="ru-RU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Шоколадный батончик </a:t>
            </a:r>
            <a:r>
              <a:rPr lang="en-US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MARS</a:t>
            </a:r>
            <a:r>
              <a:rPr lang="ru-RU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: какой эффект масштаба в отрасли?</a:t>
            </a:r>
          </a:p>
        </p:txBody>
      </p:sp>
      <p:pic>
        <p:nvPicPr>
          <p:cNvPr id="438274" name="Picture 2" descr="Картинки по запросу все бренды NESTL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16623" y="152400"/>
            <a:ext cx="5715001" cy="6477000"/>
          </a:xfrm>
          <a:prstGeom prst="rect">
            <a:avLst/>
          </a:prstGeom>
          <a:noFill/>
        </p:spPr>
      </p:pic>
      <p:pic>
        <p:nvPicPr>
          <p:cNvPr id="438286" name="Picture 14" descr="Картинки по запросу mars шоколад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114800"/>
            <a:ext cx="3423478" cy="2286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8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8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7921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pPr algn="ctr"/>
            <a:r>
              <a:rPr lang="ru-RU" sz="40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ПОНЯТИЕ ПОЛЕЗНОСТИ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381000" y="838200"/>
            <a:ext cx="8153400" cy="4873625"/>
          </a:xfrm>
        </p:spPr>
        <p:txBody>
          <a:bodyPr/>
          <a:lstStyle/>
          <a:p>
            <a:r>
              <a:rPr lang="ru-RU" sz="20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Полезность (</a:t>
            </a:r>
            <a:r>
              <a:rPr lang="en-US" sz="20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Utility)</a:t>
            </a:r>
            <a:r>
              <a:rPr lang="ru-RU" sz="20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000" dirty="0">
                <a:solidFill>
                  <a:srgbClr val="990033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то удовлетворение, которое получает человек от потребления конкретной единицы товара или услуги.</a:t>
            </a:r>
          </a:p>
          <a:p>
            <a:r>
              <a:rPr lang="ru-RU" sz="20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Общая полезность </a:t>
            </a:r>
            <a:r>
              <a:rPr lang="en-US" sz="20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(Total Utility)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—удовлетворение, которое человек получает от потребления определенного количества товаров. </a:t>
            </a:r>
          </a:p>
          <a:p>
            <a:r>
              <a:rPr lang="ru-RU" sz="2000" b="1" dirty="0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Функция общей полезности 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показывает взаимосвязь между количеством потребляемых товаров и уровнем суммарной полезности:</a:t>
            </a:r>
          </a:p>
          <a:p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buFont typeface="Wingdings" pitchFamily="2" charset="2"/>
              <a:buNone/>
            </a:pPr>
            <a:r>
              <a:rPr lang="ru-RU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Т</a:t>
            </a:r>
            <a:r>
              <a:rPr lang="en-US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U</a:t>
            </a:r>
            <a:r>
              <a:rPr lang="ru-RU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= </a:t>
            </a:r>
            <a:r>
              <a:rPr lang="ru-RU" sz="2800" b="1" dirty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∑</a:t>
            </a:r>
            <a:r>
              <a:rPr lang="en-US" sz="2800" b="1" dirty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U</a:t>
            </a:r>
            <a:r>
              <a:rPr lang="en-US" sz="1600" b="1" dirty="0">
                <a:latin typeface="Times New Roman" pitchFamily="18" charset="0"/>
                <a:ea typeface="Verdana" pitchFamily="34" charset="0"/>
                <a:cs typeface="Times New Roman" pitchFamily="18" charset="0"/>
              </a:rPr>
              <a:t>1…n</a:t>
            </a:r>
            <a:r>
              <a:rPr lang="ru-RU" sz="2800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pPr algn="ctr"/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  где Т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U 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— величина общей полезности, измеряемая в </a:t>
            </a:r>
            <a:r>
              <a:rPr lang="ru-RU" sz="2000" b="1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ютилях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; </a:t>
            </a:r>
          </a:p>
          <a:p>
            <a:pPr>
              <a:buFont typeface="Wingdings" pitchFamily="2" charset="2"/>
              <a:buNone/>
            </a:pP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U</a:t>
            </a:r>
            <a:r>
              <a:rPr lang="en-US" sz="200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A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, …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U</a:t>
            </a:r>
            <a:r>
              <a:rPr lang="en-US" sz="2000" baseline="-25000" dirty="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— полезности от потребления благ А, …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N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.</a:t>
            </a:r>
            <a:endParaRPr lang="en-US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0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447800"/>
            <a:ext cx="82296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3200" b="1" cap="none">
                <a:solidFill>
                  <a:srgbClr val="FF3300"/>
                </a:solidFill>
                <a:latin typeface="Verdana" pitchFamily="34" charset="0"/>
              </a:rPr>
              <a:t>ВОПРОС 8.</a:t>
            </a:r>
            <a:r>
              <a:rPr lang="ru-RU" sz="3200" b="1" cap="none">
                <a:latin typeface="Verdana" pitchFamily="34" charset="0"/>
              </a:rPr>
              <a:t> </a:t>
            </a:r>
            <a:r>
              <a:rPr lang="ru-RU" sz="3200" b="1" cap="none">
                <a:solidFill>
                  <a:srgbClr val="005DA2"/>
                </a:solidFill>
                <a:latin typeface="Verdana" pitchFamily="34" charset="0"/>
              </a:rPr>
              <a:t>ИЗОКОСТЫ. РАВНОВЕСИЕ ПРОИЗВОДИТЕЛЯ. ТРАЕКТОРИЯ РОСТА ПРЕДПРИЯТИЯ.</a:t>
            </a:r>
            <a:br>
              <a:rPr lang="ru-RU" sz="2900" cap="none">
                <a:latin typeface="Verdana" pitchFamily="34" charset="0"/>
              </a:rPr>
            </a:br>
            <a:endParaRPr lang="ru-RU" sz="2700" cap="none"/>
          </a:p>
        </p:txBody>
      </p:sp>
      <p:sp>
        <p:nvSpPr>
          <p:cNvPr id="392196" name="Содержимое 2"/>
          <p:cNvSpPr>
            <a:spLocks/>
          </p:cNvSpPr>
          <p:nvPr/>
        </p:nvSpPr>
        <p:spPr bwMode="auto">
          <a:xfrm>
            <a:off x="228600" y="2590800"/>
            <a:ext cx="8458200" cy="3654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3200" dirty="0">
                <a:solidFill>
                  <a:schemeClr val="tx1"/>
                </a:solidFill>
                <a:latin typeface="Verdana" pitchFamily="34" charset="0"/>
              </a:rPr>
              <a:t> Долгосрочный производственный период</a:t>
            </a:r>
          </a:p>
          <a:p>
            <a:pPr marL="273050" indent="-273050" eaLnBrk="0" hangingPunct="0"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Char char=""/>
            </a:pPr>
            <a:r>
              <a:rPr lang="ru-RU" sz="3200" dirty="0">
                <a:solidFill>
                  <a:schemeClr val="tx1"/>
                </a:solidFill>
                <a:latin typeface="Verdana" pitchFamily="34" charset="0"/>
              </a:rPr>
              <a:t> Двухфакторная функция:</a:t>
            </a:r>
          </a:p>
          <a:p>
            <a:pPr marL="273050" indent="-273050" algn="ctr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r>
              <a:rPr lang="en-US" sz="3200" b="1" dirty="0">
                <a:solidFill>
                  <a:schemeClr val="tx1"/>
                </a:solidFill>
                <a:latin typeface="Verdana" pitchFamily="34" charset="0"/>
              </a:rPr>
              <a:t>Q = f (L, K)</a:t>
            </a:r>
            <a:r>
              <a:rPr lang="ru-RU" sz="3200" dirty="0">
                <a:solidFill>
                  <a:schemeClr val="tx1"/>
                </a:solidFill>
                <a:latin typeface="Verdana" pitchFamily="34" charset="0"/>
              </a:rPr>
              <a:t>, </a:t>
            </a:r>
          </a:p>
          <a:p>
            <a:pPr marL="273050" indent="-273050" algn="ctr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r>
              <a:rPr lang="ru-RU" sz="3200" dirty="0">
                <a:solidFill>
                  <a:schemeClr val="tx1"/>
                </a:solidFill>
                <a:latin typeface="Verdana" pitchFamily="34" charset="0"/>
              </a:rPr>
              <a:t>где </a:t>
            </a:r>
            <a:r>
              <a:rPr lang="en-US" sz="3200" b="1" dirty="0">
                <a:solidFill>
                  <a:schemeClr val="tx1"/>
                </a:solidFill>
                <a:latin typeface="Verdana" pitchFamily="34" charset="0"/>
              </a:rPr>
              <a:t>L</a:t>
            </a:r>
            <a:r>
              <a:rPr lang="ru-RU" sz="3200" b="1" dirty="0">
                <a:solidFill>
                  <a:schemeClr val="tx1"/>
                </a:solidFill>
                <a:latin typeface="Verdana" pitchFamily="34" charset="0"/>
              </a:rPr>
              <a:t> и </a:t>
            </a:r>
            <a:r>
              <a:rPr lang="en-US" sz="3200" b="1" dirty="0">
                <a:solidFill>
                  <a:schemeClr val="tx1"/>
                </a:solidFill>
                <a:latin typeface="Verdana" pitchFamily="34" charset="0"/>
              </a:rPr>
              <a:t>K</a:t>
            </a:r>
            <a:r>
              <a:rPr lang="en-US" sz="3200" dirty="0">
                <a:solidFill>
                  <a:schemeClr val="tx1"/>
                </a:solidFill>
                <a:latin typeface="Verdana" pitchFamily="34" charset="0"/>
              </a:rPr>
              <a:t> </a:t>
            </a:r>
            <a:r>
              <a:rPr lang="ru-RU" sz="3200" dirty="0">
                <a:solidFill>
                  <a:schemeClr val="tx1"/>
                </a:solidFill>
                <a:latin typeface="Verdana" pitchFamily="34" charset="0"/>
              </a:rPr>
              <a:t>изменяются</a:t>
            </a:r>
          </a:p>
          <a:p>
            <a:pPr marL="273050" indent="-273050" algn="ctr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ru-RU" sz="3200" dirty="0">
              <a:solidFill>
                <a:schemeClr val="tx1"/>
              </a:solidFill>
              <a:latin typeface="Verdana" pitchFamily="34" charset="0"/>
            </a:endParaRPr>
          </a:p>
          <a:p>
            <a:pPr marL="273050" indent="-273050" eaLnBrk="0" hangingPunct="0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70000"/>
              <a:buFont typeface="Wingdings" pitchFamily="2" charset="2"/>
              <a:buNone/>
            </a:pPr>
            <a:endParaRPr lang="en-US" sz="3200" dirty="0">
              <a:solidFill>
                <a:schemeClr val="tx1"/>
              </a:solidFill>
              <a:latin typeface="Verdana" pitchFamily="34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8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219200"/>
            <a:ext cx="8382000" cy="5257800"/>
          </a:xfrm>
        </p:spPr>
        <p:txBody>
          <a:bodyPr/>
          <a:lstStyle/>
          <a:p>
            <a:r>
              <a:rPr lang="ru-RU" sz="2600" b="1" dirty="0">
                <a:latin typeface="Verdana" pitchFamily="34" charset="0"/>
              </a:rPr>
              <a:t>ИЗОКОСТА</a:t>
            </a:r>
            <a:r>
              <a:rPr lang="ru-RU" sz="2600" dirty="0">
                <a:latin typeface="Verdana" pitchFamily="34" charset="0"/>
              </a:rPr>
              <a:t> (</a:t>
            </a:r>
            <a:r>
              <a:rPr lang="ru-RU" sz="2600" dirty="0" err="1">
                <a:latin typeface="Verdana" pitchFamily="34" charset="0"/>
              </a:rPr>
              <a:t>изо=равный</a:t>
            </a:r>
            <a:r>
              <a:rPr lang="ru-RU" sz="2600" dirty="0">
                <a:latin typeface="Verdana" pitchFamily="34" charset="0"/>
              </a:rPr>
              <a:t>, </a:t>
            </a:r>
            <a:r>
              <a:rPr lang="ru-RU" sz="2600" dirty="0" err="1">
                <a:latin typeface="Verdana" pitchFamily="34" charset="0"/>
              </a:rPr>
              <a:t>коста=издержки</a:t>
            </a:r>
            <a:r>
              <a:rPr lang="ru-RU" sz="2600" dirty="0">
                <a:latin typeface="Verdana" pitchFamily="34" charset="0"/>
              </a:rPr>
              <a:t>) – линия равных издержек: точки, находящиеся на линии, показывают все сочетания труда и капитала, которым соответствует одинаковая величина издержек. </a:t>
            </a:r>
          </a:p>
          <a:p>
            <a:endParaRPr lang="ru-RU" sz="2600" dirty="0">
              <a:latin typeface="Verdana" pitchFamily="34" charset="0"/>
            </a:endParaRPr>
          </a:p>
          <a:p>
            <a:endParaRPr lang="ru-RU" sz="2600" dirty="0">
              <a:latin typeface="Verdana" pitchFamily="34" charset="0"/>
            </a:endParaRPr>
          </a:p>
          <a:p>
            <a:endParaRPr lang="ru-RU" sz="2600" dirty="0">
              <a:latin typeface="Verdana" pitchFamily="34" charset="0"/>
            </a:endParaRPr>
          </a:p>
          <a:p>
            <a:r>
              <a:rPr lang="ru-RU" dirty="0">
                <a:latin typeface="Verdana" pitchFamily="34" charset="0"/>
              </a:rPr>
              <a:t>Где </a:t>
            </a:r>
            <a:r>
              <a:rPr lang="en-US" dirty="0">
                <a:latin typeface="Verdana" pitchFamily="34" charset="0"/>
              </a:rPr>
              <a:t>TC – </a:t>
            </a:r>
            <a:r>
              <a:rPr lang="ru-RU" dirty="0">
                <a:latin typeface="Verdana" pitchFamily="34" charset="0"/>
              </a:rPr>
              <a:t>общие издержки,</a:t>
            </a:r>
          </a:p>
          <a:p>
            <a:r>
              <a:rPr lang="en-US" dirty="0">
                <a:latin typeface="Verdana" pitchFamily="34" charset="0"/>
              </a:rPr>
              <a:t>P</a:t>
            </a:r>
            <a:r>
              <a:rPr lang="en-US" sz="1800" dirty="0">
                <a:latin typeface="Verdana" pitchFamily="34" charset="0"/>
              </a:rPr>
              <a:t>K</a:t>
            </a:r>
            <a:r>
              <a:rPr lang="ru-RU" dirty="0">
                <a:latin typeface="Verdana" pitchFamily="34" charset="0"/>
              </a:rPr>
              <a:t> и</a:t>
            </a:r>
            <a:r>
              <a:rPr lang="en-US" dirty="0">
                <a:latin typeface="Verdana" pitchFamily="34" charset="0"/>
              </a:rPr>
              <a:t> P</a:t>
            </a:r>
            <a:r>
              <a:rPr lang="en-US" sz="1800" dirty="0">
                <a:latin typeface="Verdana" pitchFamily="34" charset="0"/>
              </a:rPr>
              <a:t>L</a:t>
            </a:r>
            <a:r>
              <a:rPr lang="ru-RU" dirty="0">
                <a:latin typeface="Verdana" pitchFamily="34" charset="0"/>
              </a:rPr>
              <a:t> – цены капитала и труда,</a:t>
            </a:r>
          </a:p>
          <a:p>
            <a:r>
              <a:rPr lang="en-US" dirty="0">
                <a:latin typeface="Verdana" pitchFamily="34" charset="0"/>
              </a:rPr>
              <a:t>K</a:t>
            </a:r>
            <a:r>
              <a:rPr lang="ru-RU" dirty="0">
                <a:latin typeface="Verdana" pitchFamily="34" charset="0"/>
              </a:rPr>
              <a:t> и </a:t>
            </a:r>
            <a:r>
              <a:rPr lang="en-US" dirty="0">
                <a:latin typeface="Verdana" pitchFamily="34" charset="0"/>
              </a:rPr>
              <a:t>L</a:t>
            </a:r>
            <a:r>
              <a:rPr lang="ru-RU" dirty="0">
                <a:latin typeface="Verdana" pitchFamily="34" charset="0"/>
              </a:rPr>
              <a:t> – объемы капитала и труда</a:t>
            </a:r>
          </a:p>
          <a:p>
            <a:endParaRPr lang="ru-RU" dirty="0">
              <a:latin typeface="Verdana" pitchFamily="34" charset="0"/>
            </a:endParaRPr>
          </a:p>
        </p:txBody>
      </p:sp>
      <p:sp>
        <p:nvSpPr>
          <p:cNvPr id="4" name="Заголовок 1"/>
          <p:cNvSpPr>
            <a:spLocks/>
          </p:cNvSpPr>
          <p:nvPr/>
        </p:nvSpPr>
        <p:spPr bwMode="auto">
          <a:xfrm>
            <a:off x="457200" y="2286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>
                <a:solidFill>
                  <a:schemeClr val="accent1"/>
                </a:solidFill>
                <a:latin typeface="Verdana" pitchFamily="34" charset="0"/>
              </a:rPr>
              <a:t>ИЗОКОСТЫ</a:t>
            </a:r>
            <a:br>
              <a:rPr lang="ru-RU" sz="3200" b="1">
                <a:solidFill>
                  <a:schemeClr val="accent1"/>
                </a:solidFill>
                <a:latin typeface="Verdana" pitchFamily="34" charset="0"/>
              </a:rPr>
            </a:br>
            <a:endParaRPr lang="ru-RU" sz="3200">
              <a:solidFill>
                <a:schemeClr val="accent1"/>
              </a:solidFill>
              <a:latin typeface="Century Schoolbook" pitchFamily="18" charset="0"/>
            </a:endParaRPr>
          </a:p>
        </p:txBody>
      </p:sp>
      <p:graphicFrame>
        <p:nvGraphicFramePr>
          <p:cNvPr id="396292" name="Object 4"/>
          <p:cNvGraphicFramePr>
            <a:graphicFrameLocks noChangeAspect="1"/>
          </p:cNvGraphicFramePr>
          <p:nvPr/>
        </p:nvGraphicFramePr>
        <p:xfrm>
          <a:off x="879475" y="3810000"/>
          <a:ext cx="7004050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295" name="Формула" r:id="rId3" imgW="1269449" imgH="177723" progId="Equation.3">
                  <p:embed/>
                </p:oleObj>
              </mc:Choice>
              <mc:Fallback>
                <p:oleObj name="Формула" r:id="rId3" imgW="1269449" imgH="177723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3810000"/>
                        <a:ext cx="7004050" cy="981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7313" name="Group 4"/>
          <p:cNvGrpSpPr>
            <a:grpSpLocks/>
          </p:cNvGrpSpPr>
          <p:nvPr/>
        </p:nvGrpSpPr>
        <p:grpSpPr bwMode="auto">
          <a:xfrm>
            <a:off x="1447800" y="381000"/>
            <a:ext cx="5473700" cy="5400675"/>
            <a:chOff x="2241" y="5634"/>
            <a:chExt cx="5760" cy="5127"/>
          </a:xfrm>
        </p:grpSpPr>
        <p:sp>
          <p:nvSpPr>
            <p:cNvPr id="397315" name="Text Box 5"/>
            <p:cNvSpPr txBox="1">
              <a:spLocks noChangeArrowheads="1"/>
            </p:cNvSpPr>
            <p:nvPr/>
          </p:nvSpPr>
          <p:spPr bwMode="auto">
            <a:xfrm>
              <a:off x="2241" y="5814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K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97316" name="Text Box 6"/>
            <p:cNvSpPr txBox="1">
              <a:spLocks noChangeArrowheads="1"/>
            </p:cNvSpPr>
            <p:nvPr/>
          </p:nvSpPr>
          <p:spPr bwMode="auto">
            <a:xfrm>
              <a:off x="7461" y="10221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</a:rPr>
                <a:t>L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97317" name="Text Box 7"/>
            <p:cNvSpPr txBox="1">
              <a:spLocks noChangeArrowheads="1"/>
            </p:cNvSpPr>
            <p:nvPr/>
          </p:nvSpPr>
          <p:spPr bwMode="auto">
            <a:xfrm>
              <a:off x="5841" y="9774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</a:rPr>
                <a:t>ТС</a:t>
              </a:r>
              <a:r>
                <a:rPr lang="ru-RU" sz="2000" b="1" baseline="-25000">
                  <a:solidFill>
                    <a:schemeClr val="tx1"/>
                  </a:solidFill>
                </a:rPr>
                <a:t>3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97318" name="Text Box 8"/>
            <p:cNvSpPr txBox="1">
              <a:spLocks noChangeArrowheads="1"/>
            </p:cNvSpPr>
            <p:nvPr/>
          </p:nvSpPr>
          <p:spPr bwMode="auto">
            <a:xfrm>
              <a:off x="4941" y="9774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</a:rPr>
                <a:t>ТС</a:t>
              </a:r>
              <a:r>
                <a:rPr lang="ru-RU" sz="2000" b="1" baseline="-25000">
                  <a:solidFill>
                    <a:schemeClr val="tx1"/>
                  </a:solidFill>
                </a:rPr>
                <a:t>2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97319" name="Text Box 9"/>
            <p:cNvSpPr txBox="1">
              <a:spLocks noChangeArrowheads="1"/>
            </p:cNvSpPr>
            <p:nvPr/>
          </p:nvSpPr>
          <p:spPr bwMode="auto">
            <a:xfrm>
              <a:off x="4041" y="9774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</a:rPr>
                <a:t>ТС</a:t>
              </a:r>
              <a:r>
                <a:rPr lang="ru-RU" sz="2000" b="1" baseline="-25000">
                  <a:solidFill>
                    <a:schemeClr val="tx1"/>
                  </a:solidFill>
                </a:rPr>
                <a:t>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397320" name="Line 10"/>
            <p:cNvSpPr>
              <a:spLocks noChangeShapeType="1"/>
            </p:cNvSpPr>
            <p:nvPr/>
          </p:nvSpPr>
          <p:spPr bwMode="auto">
            <a:xfrm>
              <a:off x="2781" y="5634"/>
              <a:ext cx="0" cy="468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97321" name="Line 11"/>
            <p:cNvSpPr>
              <a:spLocks noChangeShapeType="1"/>
            </p:cNvSpPr>
            <p:nvPr/>
          </p:nvSpPr>
          <p:spPr bwMode="auto">
            <a:xfrm>
              <a:off x="2781" y="10314"/>
              <a:ext cx="52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97322" name="Line 12"/>
            <p:cNvSpPr>
              <a:spLocks noChangeShapeType="1"/>
            </p:cNvSpPr>
            <p:nvPr/>
          </p:nvSpPr>
          <p:spPr bwMode="auto">
            <a:xfrm>
              <a:off x="2781" y="8334"/>
              <a:ext cx="1620" cy="19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97323" name="Line 13"/>
            <p:cNvSpPr>
              <a:spLocks noChangeShapeType="1"/>
            </p:cNvSpPr>
            <p:nvPr/>
          </p:nvSpPr>
          <p:spPr bwMode="auto">
            <a:xfrm>
              <a:off x="2781" y="7254"/>
              <a:ext cx="2520" cy="306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  <p:sp>
          <p:nvSpPr>
            <p:cNvPr id="397324" name="Line 14"/>
            <p:cNvSpPr>
              <a:spLocks noChangeShapeType="1"/>
            </p:cNvSpPr>
            <p:nvPr/>
          </p:nvSpPr>
          <p:spPr bwMode="auto">
            <a:xfrm>
              <a:off x="2781" y="6174"/>
              <a:ext cx="3420" cy="41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/>
            </a:p>
          </p:txBody>
        </p:sp>
      </p:grpSp>
      <p:sp>
        <p:nvSpPr>
          <p:cNvPr id="397314" name="Rectangle 15"/>
          <p:cNvSpPr>
            <a:spLocks noChangeArrowheads="1"/>
          </p:cNvSpPr>
          <p:nvPr/>
        </p:nvSpPr>
        <p:spPr bwMode="auto">
          <a:xfrm>
            <a:off x="838200" y="5638800"/>
            <a:ext cx="3760788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/>
            <a:r>
              <a:rPr lang="ru-RU" sz="4000" b="1" dirty="0">
                <a:solidFill>
                  <a:srgbClr val="003399"/>
                </a:solidFill>
                <a:latin typeface="Verdana" pitchFamily="34" charset="0"/>
              </a:rPr>
              <a:t>Карта </a:t>
            </a:r>
            <a:r>
              <a:rPr lang="ru-RU" sz="4000" b="1" dirty="0" err="1">
                <a:solidFill>
                  <a:srgbClr val="003399"/>
                </a:solidFill>
                <a:latin typeface="Verdana" pitchFamily="34" charset="0"/>
              </a:rPr>
              <a:t>изокост</a:t>
            </a:r>
            <a:endParaRPr lang="ru-RU" sz="4000" b="1" dirty="0">
              <a:solidFill>
                <a:srgbClr val="003399"/>
              </a:solidFill>
              <a:latin typeface="Verdana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43200" y="152400"/>
            <a:ext cx="621035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Параллельный сдвиг:</a:t>
            </a:r>
          </a:p>
          <a:p>
            <a:r>
              <a:rPr lang="ru-RU" sz="2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- или больше общая сумма затрат</a:t>
            </a:r>
          </a:p>
          <a:p>
            <a:pPr>
              <a:buFontTx/>
              <a:buChar char="-"/>
            </a:pPr>
            <a:r>
              <a:rPr lang="ru-RU" sz="2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или одновременно снижаются цены</a:t>
            </a:r>
          </a:p>
          <a:p>
            <a:r>
              <a:rPr lang="ru-RU" sz="24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на одну и ту же величину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7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50825" y="1066800"/>
            <a:ext cx="8578850" cy="5241925"/>
          </a:xfrm>
        </p:spPr>
        <p:txBody>
          <a:bodyPr/>
          <a:lstStyle/>
          <a:p>
            <a:r>
              <a:rPr lang="ru-RU" dirty="0">
                <a:latin typeface="Verdana" pitchFamily="34" charset="0"/>
              </a:rPr>
              <a:t>1) Нисходящий наклон </a:t>
            </a:r>
            <a:r>
              <a:rPr lang="ru-RU" dirty="0" err="1">
                <a:latin typeface="Verdana" pitchFamily="34" charset="0"/>
              </a:rPr>
              <a:t>изокосты</a:t>
            </a:r>
            <a:r>
              <a:rPr lang="ru-RU" dirty="0">
                <a:latin typeface="Verdana" pitchFamily="34" charset="0"/>
              </a:rPr>
              <a:t> означает, что при сокращении фирмой затрат на приобретение капитала увеличатся расходы на труд. Только при этом условии общая величина затрат остаётся постоянной.</a:t>
            </a:r>
          </a:p>
          <a:p>
            <a:r>
              <a:rPr lang="ru-RU" dirty="0">
                <a:latin typeface="Verdana" pitchFamily="34" charset="0"/>
              </a:rPr>
              <a:t>2) Чем дальше </a:t>
            </a:r>
            <a:r>
              <a:rPr lang="ru-RU" dirty="0" err="1">
                <a:latin typeface="Verdana" pitchFamily="34" charset="0"/>
              </a:rPr>
              <a:t>изокоста</a:t>
            </a:r>
            <a:r>
              <a:rPr lang="ru-RU" dirty="0">
                <a:latin typeface="Verdana" pitchFamily="34" charset="0"/>
              </a:rPr>
              <a:t> от начала координат, тем больше издержки на производство (и больше объем продукции). </a:t>
            </a:r>
          </a:p>
          <a:p>
            <a:r>
              <a:rPr lang="ru-RU" dirty="0">
                <a:latin typeface="Verdana" pitchFamily="34" charset="0"/>
                <a:cs typeface="Arial" charset="0"/>
              </a:rPr>
              <a:t>3) Угол наклона </a:t>
            </a:r>
            <a:r>
              <a:rPr lang="ru-RU" dirty="0" err="1">
                <a:latin typeface="Verdana" pitchFamily="34" charset="0"/>
                <a:cs typeface="Arial" charset="0"/>
              </a:rPr>
              <a:t>изокосты</a:t>
            </a:r>
            <a:r>
              <a:rPr lang="ru-RU" dirty="0">
                <a:latin typeface="Verdana" pitchFamily="34" charset="0"/>
                <a:cs typeface="Arial" charset="0"/>
              </a:rPr>
              <a:t> определяется соотношением цен факторов производства.</a:t>
            </a:r>
          </a:p>
        </p:txBody>
      </p:sp>
      <p:sp>
        <p:nvSpPr>
          <p:cNvPr id="4" name="Заголовок 1"/>
          <p:cNvSpPr>
            <a:spLocks/>
          </p:cNvSpPr>
          <p:nvPr/>
        </p:nvSpPr>
        <p:spPr bwMode="auto">
          <a:xfrm>
            <a:off x="457200" y="2286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  <a:t>СВОЙСТВА ИЗОКОСТ:</a:t>
            </a:r>
            <a:b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</a:br>
            <a:endParaRPr lang="ru-RU" sz="3200" dirty="0">
              <a:solidFill>
                <a:schemeClr val="accent1"/>
              </a:solidFill>
              <a:latin typeface="Century Schoolbook" pitchFamily="18" charset="0"/>
            </a:endParaRPr>
          </a:p>
        </p:txBody>
      </p:sp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3581400" y="5029200"/>
          <a:ext cx="838200" cy="1499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372" name="Формула" r:id="rId3" imgW="241195" imgH="431613" progId="Equation.3">
                  <p:embed/>
                </p:oleObj>
              </mc:Choice>
              <mc:Fallback>
                <p:oleObj name="Формула" r:id="rId3" imgW="241195" imgH="431613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5029200"/>
                        <a:ext cx="838200" cy="1499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8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8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98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98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5" name="Rectangle 15"/>
          <p:cNvSpPr>
            <a:spLocks noChangeArrowheads="1"/>
          </p:cNvSpPr>
          <p:nvPr/>
        </p:nvSpPr>
        <p:spPr bwMode="auto">
          <a:xfrm>
            <a:off x="0" y="19462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1800"/>
          </a:p>
        </p:txBody>
      </p:sp>
      <p:sp>
        <p:nvSpPr>
          <p:cNvPr id="400388" name="Text Box 14"/>
          <p:cNvSpPr txBox="1">
            <a:spLocks noChangeArrowheads="1"/>
          </p:cNvSpPr>
          <p:nvPr/>
        </p:nvSpPr>
        <p:spPr bwMode="auto">
          <a:xfrm>
            <a:off x="1600200" y="339725"/>
            <a:ext cx="485775" cy="560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>
                <a:solidFill>
                  <a:schemeClr val="tx1"/>
                </a:solidFill>
                <a:cs typeface="Times New Roman" pitchFamily="18" charset="0"/>
              </a:rPr>
              <a:t>K</a:t>
            </a:r>
            <a:endParaRPr lang="en-US" sz="2000">
              <a:solidFill>
                <a:schemeClr val="tx1"/>
              </a:solidFill>
            </a:endParaRPr>
          </a:p>
        </p:txBody>
      </p:sp>
      <p:sp>
        <p:nvSpPr>
          <p:cNvPr id="400389" name="Text Box 13"/>
          <p:cNvSpPr txBox="1">
            <a:spLocks noChangeArrowheads="1"/>
          </p:cNvSpPr>
          <p:nvPr/>
        </p:nvSpPr>
        <p:spPr bwMode="auto">
          <a:xfrm>
            <a:off x="6324600" y="5105400"/>
            <a:ext cx="485775" cy="56038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L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00390" name="Text Box 12"/>
          <p:cNvSpPr txBox="1">
            <a:spLocks noChangeArrowheads="1"/>
          </p:cNvSpPr>
          <p:nvPr/>
        </p:nvSpPr>
        <p:spPr bwMode="auto">
          <a:xfrm>
            <a:off x="4953000" y="4267200"/>
            <a:ext cx="649288" cy="560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  <a:cs typeface="Times New Roman" pitchFamily="18" charset="0"/>
              </a:rPr>
              <a:t>ТС</a:t>
            </a:r>
            <a:r>
              <a:rPr lang="ru-RU" sz="2000" b="1" baseline="-30000">
                <a:solidFill>
                  <a:schemeClr val="tx1"/>
                </a:solidFill>
                <a:cs typeface="Times New Roman" pitchFamily="18" charset="0"/>
              </a:rPr>
              <a:t>1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400391" name="Text Box 11"/>
          <p:cNvSpPr txBox="1">
            <a:spLocks noChangeArrowheads="1"/>
          </p:cNvSpPr>
          <p:nvPr/>
        </p:nvSpPr>
        <p:spPr bwMode="auto">
          <a:xfrm>
            <a:off x="2085975" y="2771775"/>
            <a:ext cx="647700" cy="560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  <a:cs typeface="Times New Roman" pitchFamily="18" charset="0"/>
              </a:rPr>
              <a:t>ТС</a:t>
            </a:r>
            <a:r>
              <a:rPr lang="ru-RU" sz="2000" b="1" baseline="-30000">
                <a:solidFill>
                  <a:schemeClr val="tx1"/>
                </a:solidFill>
                <a:cs typeface="Times New Roman" pitchFamily="18" charset="0"/>
              </a:rPr>
              <a:t>2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400392" name="Text Box 10"/>
          <p:cNvSpPr txBox="1">
            <a:spLocks noChangeArrowheads="1"/>
          </p:cNvSpPr>
          <p:nvPr/>
        </p:nvSpPr>
        <p:spPr bwMode="auto">
          <a:xfrm>
            <a:off x="2895600" y="4419600"/>
            <a:ext cx="647700" cy="560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ru-RU" sz="2000" b="1">
                <a:solidFill>
                  <a:schemeClr val="tx1"/>
                </a:solidFill>
                <a:cs typeface="Times New Roman" pitchFamily="18" charset="0"/>
              </a:rPr>
              <a:t>ТС</a:t>
            </a:r>
            <a:r>
              <a:rPr lang="ru-RU" sz="2000" b="1" baseline="-30000">
                <a:solidFill>
                  <a:schemeClr val="tx1"/>
                </a:solidFill>
                <a:cs typeface="Times New Roman" pitchFamily="18" charset="0"/>
              </a:rPr>
              <a:t>3</a:t>
            </a:r>
            <a:endParaRPr lang="ru-RU" sz="2000">
              <a:solidFill>
                <a:schemeClr val="tx1"/>
              </a:solidFill>
            </a:endParaRPr>
          </a:p>
        </p:txBody>
      </p:sp>
      <p:sp>
        <p:nvSpPr>
          <p:cNvPr id="400393" name="Line 9"/>
          <p:cNvSpPr>
            <a:spLocks noChangeShapeType="1"/>
          </p:cNvSpPr>
          <p:nvPr/>
        </p:nvSpPr>
        <p:spPr bwMode="auto">
          <a:xfrm>
            <a:off x="2085975" y="152400"/>
            <a:ext cx="0" cy="4862513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400394" name="Line 8"/>
          <p:cNvSpPr>
            <a:spLocks noChangeShapeType="1"/>
          </p:cNvSpPr>
          <p:nvPr/>
        </p:nvSpPr>
        <p:spPr bwMode="auto">
          <a:xfrm>
            <a:off x="2085975" y="5014913"/>
            <a:ext cx="4699000" cy="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/>
          </a:p>
        </p:txBody>
      </p:sp>
      <p:sp>
        <p:nvSpPr>
          <p:cNvPr id="400395" name="Line 7"/>
          <p:cNvSpPr>
            <a:spLocks noChangeShapeType="1"/>
          </p:cNvSpPr>
          <p:nvPr/>
        </p:nvSpPr>
        <p:spPr bwMode="auto">
          <a:xfrm>
            <a:off x="2085975" y="712788"/>
            <a:ext cx="3078163" cy="4302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400396" name="Line 6"/>
          <p:cNvSpPr>
            <a:spLocks noChangeShapeType="1"/>
          </p:cNvSpPr>
          <p:nvPr/>
        </p:nvSpPr>
        <p:spPr bwMode="auto">
          <a:xfrm>
            <a:off x="2085975" y="712788"/>
            <a:ext cx="1782763" cy="4302125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400397" name="Line 5"/>
          <p:cNvSpPr>
            <a:spLocks noChangeShapeType="1"/>
          </p:cNvSpPr>
          <p:nvPr/>
        </p:nvSpPr>
        <p:spPr bwMode="auto">
          <a:xfrm flipH="1" flipV="1">
            <a:off x="2085975" y="2397125"/>
            <a:ext cx="3078163" cy="2617788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sp>
        <p:nvSpPr>
          <p:cNvPr id="400387" name="Rectangle 21"/>
          <p:cNvSpPr>
            <a:spLocks noChangeArrowheads="1"/>
          </p:cNvSpPr>
          <p:nvPr/>
        </p:nvSpPr>
        <p:spPr bwMode="auto">
          <a:xfrm>
            <a:off x="228600" y="4953000"/>
            <a:ext cx="5410455" cy="180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br>
              <a:rPr lang="ru-RU" sz="1100" dirty="0">
                <a:solidFill>
                  <a:srgbClr val="003399"/>
                </a:solidFill>
              </a:rPr>
            </a:br>
            <a:r>
              <a:rPr lang="ru-RU" sz="4000" b="1" dirty="0">
                <a:solidFill>
                  <a:srgbClr val="003399"/>
                </a:solidFill>
                <a:latin typeface="Verdana" pitchFamily="34" charset="0"/>
                <a:cs typeface="Times New Roman" pitchFamily="18" charset="0"/>
              </a:rPr>
              <a:t>Цены ресурсов и </a:t>
            </a:r>
          </a:p>
          <a:p>
            <a:r>
              <a:rPr lang="ru-RU" sz="4000" b="1" dirty="0">
                <a:solidFill>
                  <a:srgbClr val="003399"/>
                </a:solidFill>
                <a:latin typeface="Verdana" pitchFamily="34" charset="0"/>
                <a:cs typeface="Times New Roman" pitchFamily="18" charset="0"/>
              </a:rPr>
              <a:t>наклон </a:t>
            </a:r>
            <a:r>
              <a:rPr lang="ru-RU" sz="4000" b="1" dirty="0" err="1">
                <a:solidFill>
                  <a:srgbClr val="003399"/>
                </a:solidFill>
                <a:latin typeface="Verdana" pitchFamily="34" charset="0"/>
                <a:cs typeface="Times New Roman" pitchFamily="18" charset="0"/>
              </a:rPr>
              <a:t>изокосты</a:t>
            </a:r>
            <a:endParaRPr lang="ru-RU" sz="4000" b="1" dirty="0">
              <a:solidFill>
                <a:srgbClr val="003399"/>
              </a:solidFill>
              <a:latin typeface="Verdana" pitchFamily="34" charset="0"/>
            </a:endParaRPr>
          </a:p>
          <a:p>
            <a:pPr eaLnBrk="0" hangingPunct="0"/>
            <a:endParaRPr lang="ru-RU" sz="2000" b="1" dirty="0">
              <a:solidFill>
                <a:srgbClr val="003399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971800" y="152400"/>
            <a:ext cx="55819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Если только цена капитала повысилась,</a:t>
            </a:r>
          </a:p>
          <a:p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то сдвиг от 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TC1</a:t>
            </a: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к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TC2</a:t>
            </a:r>
            <a:endParaRPr lang="ru-RU" sz="20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20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Если только цена труда повысилась, </a:t>
            </a:r>
          </a:p>
          <a:p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то сдвиг от 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TC1</a:t>
            </a:r>
            <a:r>
              <a:rPr lang="ru-RU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к</a:t>
            </a:r>
            <a:r>
              <a:rPr lang="en-US" sz="2000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TC3</a:t>
            </a:r>
            <a:endParaRPr lang="ru-RU" sz="2000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0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0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0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0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0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0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391" grpId="0" animBg="1"/>
      <p:bldP spid="400392" grpId="0" animBg="1"/>
      <p:bldP spid="400396" grpId="0" animBg="1"/>
      <p:bldP spid="40039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09" name="Rectangle 25"/>
          <p:cNvSpPr>
            <a:spLocks noChangeArrowheads="1"/>
          </p:cNvSpPr>
          <p:nvPr/>
        </p:nvSpPr>
        <p:spPr bwMode="auto">
          <a:xfrm>
            <a:off x="0" y="19208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1800"/>
          </a:p>
        </p:txBody>
      </p:sp>
      <p:grpSp>
        <p:nvGrpSpPr>
          <p:cNvPr id="401410" name="Group 4"/>
          <p:cNvGrpSpPr>
            <a:grpSpLocks/>
          </p:cNvGrpSpPr>
          <p:nvPr/>
        </p:nvGrpSpPr>
        <p:grpSpPr bwMode="auto">
          <a:xfrm>
            <a:off x="1187450" y="188913"/>
            <a:ext cx="6337300" cy="5472112"/>
            <a:chOff x="2961" y="9602"/>
            <a:chExt cx="5940" cy="4861"/>
          </a:xfrm>
        </p:grpSpPr>
        <p:sp>
          <p:nvSpPr>
            <p:cNvPr id="401412" name="Text Box 24"/>
            <p:cNvSpPr txBox="1">
              <a:spLocks noChangeArrowheads="1"/>
            </p:cNvSpPr>
            <p:nvPr/>
          </p:nvSpPr>
          <p:spPr bwMode="auto">
            <a:xfrm>
              <a:off x="2961" y="12303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К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1413" name="Text Box 23"/>
            <p:cNvSpPr txBox="1">
              <a:spLocks noChangeArrowheads="1"/>
            </p:cNvSpPr>
            <p:nvPr/>
          </p:nvSpPr>
          <p:spPr bwMode="auto">
            <a:xfrm>
              <a:off x="4581" y="13923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L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1414" name="Text Box 22"/>
            <p:cNvSpPr txBox="1">
              <a:spLocks noChangeArrowheads="1"/>
            </p:cNvSpPr>
            <p:nvPr/>
          </p:nvSpPr>
          <p:spPr bwMode="auto">
            <a:xfrm>
              <a:off x="4919" y="12142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 dirty="0">
                  <a:solidFill>
                    <a:schemeClr val="tx1"/>
                  </a:solidFill>
                  <a:cs typeface="Times New Roman" pitchFamily="18" charset="0"/>
                </a:rPr>
                <a:t>В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  <p:sp>
          <p:nvSpPr>
            <p:cNvPr id="401415" name="Text Box 21"/>
            <p:cNvSpPr txBox="1">
              <a:spLocks noChangeArrowheads="1"/>
            </p:cNvSpPr>
            <p:nvPr/>
          </p:nvSpPr>
          <p:spPr bwMode="auto">
            <a:xfrm>
              <a:off x="6561" y="13023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С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1416" name="Text Box 20"/>
            <p:cNvSpPr txBox="1">
              <a:spLocks noChangeArrowheads="1"/>
            </p:cNvSpPr>
            <p:nvPr/>
          </p:nvSpPr>
          <p:spPr bwMode="auto">
            <a:xfrm>
              <a:off x="4581" y="10683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А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1417" name="Text Box 19"/>
            <p:cNvSpPr txBox="1">
              <a:spLocks noChangeArrowheads="1"/>
            </p:cNvSpPr>
            <p:nvPr/>
          </p:nvSpPr>
          <p:spPr bwMode="auto">
            <a:xfrm>
              <a:off x="7776" y="13089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 dirty="0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 dirty="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1418" name="Text Box 18"/>
            <p:cNvSpPr txBox="1">
              <a:spLocks noChangeArrowheads="1"/>
            </p:cNvSpPr>
            <p:nvPr/>
          </p:nvSpPr>
          <p:spPr bwMode="auto">
            <a:xfrm>
              <a:off x="3141" y="9602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K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01419" name="Text Box 17"/>
            <p:cNvSpPr txBox="1">
              <a:spLocks noChangeArrowheads="1"/>
            </p:cNvSpPr>
            <p:nvPr/>
          </p:nvSpPr>
          <p:spPr bwMode="auto">
            <a:xfrm>
              <a:off x="8361" y="13923"/>
              <a:ext cx="54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>
                  <a:solidFill>
                    <a:schemeClr val="tx1"/>
                  </a:solidFill>
                  <a:cs typeface="Times New Roman" pitchFamily="18" charset="0"/>
                </a:rPr>
                <a:t>L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01420" name="Text Box 16"/>
            <p:cNvSpPr txBox="1">
              <a:spLocks noChangeArrowheads="1"/>
            </p:cNvSpPr>
            <p:nvPr/>
          </p:nvSpPr>
          <p:spPr bwMode="auto">
            <a:xfrm>
              <a:off x="6921" y="13563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ТС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3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1421" name="Text Box 15"/>
            <p:cNvSpPr txBox="1">
              <a:spLocks noChangeArrowheads="1"/>
            </p:cNvSpPr>
            <p:nvPr/>
          </p:nvSpPr>
          <p:spPr bwMode="auto">
            <a:xfrm>
              <a:off x="6021" y="13563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ТС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2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1422" name="Text Box 14"/>
            <p:cNvSpPr txBox="1">
              <a:spLocks noChangeArrowheads="1"/>
            </p:cNvSpPr>
            <p:nvPr/>
          </p:nvSpPr>
          <p:spPr bwMode="auto">
            <a:xfrm>
              <a:off x="4941" y="13563"/>
              <a:ext cx="720" cy="5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ТС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1423" name="Line 13"/>
            <p:cNvSpPr>
              <a:spLocks noChangeShapeType="1"/>
            </p:cNvSpPr>
            <p:nvPr/>
          </p:nvSpPr>
          <p:spPr bwMode="auto">
            <a:xfrm>
              <a:off x="3681" y="9602"/>
              <a:ext cx="0" cy="432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1424" name="Line 12"/>
            <p:cNvSpPr>
              <a:spLocks noChangeShapeType="1"/>
            </p:cNvSpPr>
            <p:nvPr/>
          </p:nvSpPr>
          <p:spPr bwMode="auto">
            <a:xfrm>
              <a:off x="3681" y="13923"/>
              <a:ext cx="522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1425" name="Line 11"/>
            <p:cNvSpPr>
              <a:spLocks noChangeShapeType="1"/>
            </p:cNvSpPr>
            <p:nvPr/>
          </p:nvSpPr>
          <p:spPr bwMode="auto">
            <a:xfrm>
              <a:off x="3681" y="12123"/>
              <a:ext cx="1440" cy="18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1426" name="Line 10"/>
            <p:cNvSpPr>
              <a:spLocks noChangeShapeType="1"/>
            </p:cNvSpPr>
            <p:nvPr/>
          </p:nvSpPr>
          <p:spPr bwMode="auto">
            <a:xfrm>
              <a:off x="3681" y="11043"/>
              <a:ext cx="2520" cy="288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1427" name="Line 9"/>
            <p:cNvSpPr>
              <a:spLocks noChangeShapeType="1"/>
            </p:cNvSpPr>
            <p:nvPr/>
          </p:nvSpPr>
          <p:spPr bwMode="auto">
            <a:xfrm>
              <a:off x="3681" y="9962"/>
              <a:ext cx="3420" cy="396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1428" name="Freeform 8"/>
            <p:cNvSpPr>
              <a:spLocks/>
            </p:cNvSpPr>
            <p:nvPr/>
          </p:nvSpPr>
          <p:spPr bwMode="auto">
            <a:xfrm>
              <a:off x="4941" y="12483"/>
              <a:ext cx="2880" cy="1140"/>
            </a:xfrm>
            <a:custGeom>
              <a:avLst/>
              <a:gdLst>
                <a:gd name="T0" fmla="*/ 0 w 2880"/>
                <a:gd name="T1" fmla="*/ 0 h 1140"/>
                <a:gd name="T2" fmla="*/ 900 w 2880"/>
                <a:gd name="T3" fmla="*/ 720 h 1140"/>
                <a:gd name="T4" fmla="*/ 2340 w 2880"/>
                <a:gd name="T5" fmla="*/ 1080 h 1140"/>
                <a:gd name="T6" fmla="*/ 2880 w 2880"/>
                <a:gd name="T7" fmla="*/ 1080 h 1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80"/>
                <a:gd name="T13" fmla="*/ 0 h 1140"/>
                <a:gd name="T14" fmla="*/ 2880 w 2880"/>
                <a:gd name="T15" fmla="*/ 1140 h 1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80" h="1140">
                  <a:moveTo>
                    <a:pt x="0" y="0"/>
                  </a:moveTo>
                  <a:cubicBezTo>
                    <a:pt x="255" y="270"/>
                    <a:pt x="510" y="540"/>
                    <a:pt x="900" y="720"/>
                  </a:cubicBezTo>
                  <a:cubicBezTo>
                    <a:pt x="1290" y="900"/>
                    <a:pt x="2010" y="1020"/>
                    <a:pt x="2340" y="1080"/>
                  </a:cubicBezTo>
                  <a:cubicBezTo>
                    <a:pt x="2670" y="1140"/>
                    <a:pt x="2775" y="1110"/>
                    <a:pt x="2880" y="108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1429" name="Freeform 7"/>
            <p:cNvSpPr>
              <a:spLocks/>
            </p:cNvSpPr>
            <p:nvPr/>
          </p:nvSpPr>
          <p:spPr bwMode="auto">
            <a:xfrm>
              <a:off x="4551" y="10323"/>
              <a:ext cx="390" cy="2160"/>
            </a:xfrm>
            <a:custGeom>
              <a:avLst/>
              <a:gdLst>
                <a:gd name="T0" fmla="*/ 390 w 390"/>
                <a:gd name="T1" fmla="*/ 2160 h 2160"/>
                <a:gd name="T2" fmla="*/ 210 w 390"/>
                <a:gd name="T3" fmla="*/ 1800 h 2160"/>
                <a:gd name="T4" fmla="*/ 30 w 390"/>
                <a:gd name="T5" fmla="*/ 900 h 2160"/>
                <a:gd name="T6" fmla="*/ 30 w 390"/>
                <a:gd name="T7" fmla="*/ 0 h 216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0"/>
                <a:gd name="T13" fmla="*/ 0 h 2160"/>
                <a:gd name="T14" fmla="*/ 390 w 390"/>
                <a:gd name="T15" fmla="*/ 2160 h 216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0" h="2160">
                  <a:moveTo>
                    <a:pt x="390" y="2160"/>
                  </a:moveTo>
                  <a:cubicBezTo>
                    <a:pt x="330" y="2085"/>
                    <a:pt x="270" y="2010"/>
                    <a:pt x="210" y="1800"/>
                  </a:cubicBezTo>
                  <a:cubicBezTo>
                    <a:pt x="150" y="1590"/>
                    <a:pt x="60" y="1200"/>
                    <a:pt x="30" y="900"/>
                  </a:cubicBezTo>
                  <a:cubicBezTo>
                    <a:pt x="0" y="600"/>
                    <a:pt x="15" y="300"/>
                    <a:pt x="30" y="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1430" name="Line 6"/>
            <p:cNvSpPr>
              <a:spLocks noChangeShapeType="1"/>
            </p:cNvSpPr>
            <p:nvPr/>
          </p:nvSpPr>
          <p:spPr bwMode="auto">
            <a:xfrm flipH="1">
              <a:off x="3681" y="12483"/>
              <a:ext cx="126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1431" name="Line 5"/>
            <p:cNvSpPr>
              <a:spLocks noChangeShapeType="1"/>
            </p:cNvSpPr>
            <p:nvPr/>
          </p:nvSpPr>
          <p:spPr bwMode="auto">
            <a:xfrm>
              <a:off x="4941" y="12483"/>
              <a:ext cx="0" cy="144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</p:grpSp>
      <p:sp>
        <p:nvSpPr>
          <p:cNvPr id="401411" name="Rectangle 37"/>
          <p:cNvSpPr>
            <a:spLocks noChangeArrowheads="1"/>
          </p:cNvSpPr>
          <p:nvPr/>
        </p:nvSpPr>
        <p:spPr bwMode="auto">
          <a:xfrm>
            <a:off x="827088" y="5445125"/>
            <a:ext cx="6970178" cy="1431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br>
              <a:rPr lang="ru-RU" sz="1100" dirty="0">
                <a:solidFill>
                  <a:srgbClr val="003399"/>
                </a:solidFill>
              </a:rPr>
            </a:br>
            <a:r>
              <a:rPr lang="ru-RU" sz="2000" b="1" dirty="0">
                <a:solidFill>
                  <a:srgbClr val="00339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2800" b="1" dirty="0">
                <a:solidFill>
                  <a:srgbClr val="0033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Минимизация издержек для </a:t>
            </a:r>
          </a:p>
          <a:p>
            <a:r>
              <a:rPr lang="ru-RU" sz="2800" b="1" dirty="0">
                <a:solidFill>
                  <a:srgbClr val="0033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заданного объёма производства</a:t>
            </a:r>
            <a:endParaRPr lang="ru-RU" sz="2000" b="1" dirty="0">
              <a:solidFill>
                <a:srgbClr val="00339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hangingPunct="0"/>
            <a:endParaRPr lang="ru-RU" sz="2000" b="1" dirty="0">
              <a:solidFill>
                <a:srgbClr val="003399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3" name="Rectangle 24"/>
          <p:cNvSpPr>
            <a:spLocks noChangeArrowheads="1"/>
          </p:cNvSpPr>
          <p:nvPr/>
        </p:nvSpPr>
        <p:spPr bwMode="auto">
          <a:xfrm>
            <a:off x="0" y="1978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1800"/>
          </a:p>
        </p:txBody>
      </p:sp>
      <p:grpSp>
        <p:nvGrpSpPr>
          <p:cNvPr id="402434" name="Group 37"/>
          <p:cNvGrpSpPr>
            <a:grpSpLocks/>
          </p:cNvGrpSpPr>
          <p:nvPr/>
        </p:nvGrpSpPr>
        <p:grpSpPr bwMode="auto">
          <a:xfrm>
            <a:off x="1258888" y="404813"/>
            <a:ext cx="6408737" cy="5111750"/>
            <a:chOff x="793" y="255"/>
            <a:chExt cx="4037" cy="3357"/>
          </a:xfrm>
        </p:grpSpPr>
        <p:sp>
          <p:nvSpPr>
            <p:cNvPr id="402436" name="Text Box 23"/>
            <p:cNvSpPr txBox="1">
              <a:spLocks noChangeArrowheads="1"/>
            </p:cNvSpPr>
            <p:nvPr/>
          </p:nvSpPr>
          <p:spPr bwMode="auto">
            <a:xfrm>
              <a:off x="835" y="255"/>
              <a:ext cx="374" cy="3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K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02437" name="Text Box 22"/>
            <p:cNvSpPr txBox="1">
              <a:spLocks noChangeArrowheads="1"/>
            </p:cNvSpPr>
            <p:nvPr/>
          </p:nvSpPr>
          <p:spPr bwMode="auto">
            <a:xfrm>
              <a:off x="3024" y="3042"/>
              <a:ext cx="363" cy="3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 dirty="0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 dirty="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02438" name="Text Box 21"/>
            <p:cNvSpPr txBox="1">
              <a:spLocks noChangeArrowheads="1"/>
            </p:cNvSpPr>
            <p:nvPr/>
          </p:nvSpPr>
          <p:spPr bwMode="auto">
            <a:xfrm>
              <a:off x="793" y="2081"/>
              <a:ext cx="499" cy="3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К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2439" name="Text Box 20"/>
            <p:cNvSpPr txBox="1">
              <a:spLocks noChangeArrowheads="1"/>
            </p:cNvSpPr>
            <p:nvPr/>
          </p:nvSpPr>
          <p:spPr bwMode="auto">
            <a:xfrm>
              <a:off x="1917" y="3233"/>
              <a:ext cx="499" cy="3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L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2440" name="Text Box 19"/>
            <p:cNvSpPr txBox="1">
              <a:spLocks noChangeArrowheads="1"/>
            </p:cNvSpPr>
            <p:nvPr/>
          </p:nvSpPr>
          <p:spPr bwMode="auto">
            <a:xfrm>
              <a:off x="1968" y="1991"/>
              <a:ext cx="374" cy="3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 dirty="0">
                  <a:solidFill>
                    <a:schemeClr val="tx1"/>
                  </a:solidFill>
                  <a:cs typeface="Times New Roman" pitchFamily="18" charset="0"/>
                </a:rPr>
                <a:t>В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  <p:sp>
          <p:nvSpPr>
            <p:cNvPr id="402441" name="Text Box 18"/>
            <p:cNvSpPr txBox="1">
              <a:spLocks noChangeArrowheads="1"/>
            </p:cNvSpPr>
            <p:nvPr/>
          </p:nvSpPr>
          <p:spPr bwMode="auto">
            <a:xfrm>
              <a:off x="2688" y="2792"/>
              <a:ext cx="375" cy="3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 dirty="0">
                  <a:solidFill>
                    <a:schemeClr val="tx1"/>
                  </a:solidFill>
                  <a:cs typeface="Times New Roman" pitchFamily="18" charset="0"/>
                </a:rPr>
                <a:t>С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  <p:sp>
          <p:nvSpPr>
            <p:cNvPr id="402442" name="Text Box 17"/>
            <p:cNvSpPr txBox="1">
              <a:spLocks noChangeArrowheads="1"/>
            </p:cNvSpPr>
            <p:nvPr/>
          </p:nvSpPr>
          <p:spPr bwMode="auto">
            <a:xfrm>
              <a:off x="1392" y="1290"/>
              <a:ext cx="375" cy="3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 dirty="0">
                  <a:solidFill>
                    <a:schemeClr val="tx1"/>
                  </a:solidFill>
                  <a:cs typeface="Times New Roman" pitchFamily="18" charset="0"/>
                </a:rPr>
                <a:t>А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  <p:sp>
          <p:nvSpPr>
            <p:cNvPr id="402443" name="Text Box 16"/>
            <p:cNvSpPr txBox="1">
              <a:spLocks noChangeArrowheads="1"/>
            </p:cNvSpPr>
            <p:nvPr/>
          </p:nvSpPr>
          <p:spPr bwMode="auto">
            <a:xfrm>
              <a:off x="3540" y="2536"/>
              <a:ext cx="499" cy="37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3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2444" name="Text Box 15"/>
            <p:cNvSpPr txBox="1">
              <a:spLocks noChangeArrowheads="1"/>
            </p:cNvSpPr>
            <p:nvPr/>
          </p:nvSpPr>
          <p:spPr bwMode="auto">
            <a:xfrm>
              <a:off x="4455" y="3239"/>
              <a:ext cx="375" cy="37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L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02445" name="Text Box 14"/>
            <p:cNvSpPr txBox="1">
              <a:spLocks noChangeArrowheads="1"/>
            </p:cNvSpPr>
            <p:nvPr/>
          </p:nvSpPr>
          <p:spPr bwMode="auto">
            <a:xfrm>
              <a:off x="3457" y="2991"/>
              <a:ext cx="499" cy="37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>
                  <a:solidFill>
                    <a:schemeClr val="tx1"/>
                  </a:solidFill>
                  <a:cs typeface="Times New Roman" pitchFamily="18" charset="0"/>
                </a:rPr>
                <a:t>2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02446" name="Text Box 13"/>
            <p:cNvSpPr txBox="1">
              <a:spLocks noChangeArrowheads="1"/>
            </p:cNvSpPr>
            <p:nvPr/>
          </p:nvSpPr>
          <p:spPr bwMode="auto">
            <a:xfrm>
              <a:off x="2416" y="3030"/>
              <a:ext cx="464" cy="501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ТС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2447" name="Line 12"/>
            <p:cNvSpPr>
              <a:spLocks noChangeShapeType="1"/>
            </p:cNvSpPr>
            <p:nvPr/>
          </p:nvSpPr>
          <p:spPr bwMode="auto">
            <a:xfrm>
              <a:off x="1168" y="298"/>
              <a:ext cx="0" cy="298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2448" name="Line 11"/>
            <p:cNvSpPr>
              <a:spLocks noChangeShapeType="1"/>
            </p:cNvSpPr>
            <p:nvPr/>
          </p:nvSpPr>
          <p:spPr bwMode="auto">
            <a:xfrm>
              <a:off x="1168" y="3282"/>
              <a:ext cx="3496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2449" name="Line 10"/>
            <p:cNvSpPr>
              <a:spLocks noChangeShapeType="1"/>
            </p:cNvSpPr>
            <p:nvPr/>
          </p:nvSpPr>
          <p:spPr bwMode="auto">
            <a:xfrm>
              <a:off x="1168" y="1293"/>
              <a:ext cx="1748" cy="198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2450" name="Freeform 9"/>
            <p:cNvSpPr>
              <a:spLocks/>
            </p:cNvSpPr>
            <p:nvPr/>
          </p:nvSpPr>
          <p:spPr bwMode="auto">
            <a:xfrm>
              <a:off x="1667" y="920"/>
              <a:ext cx="1748" cy="2114"/>
            </a:xfrm>
            <a:custGeom>
              <a:avLst/>
              <a:gdLst>
                <a:gd name="T0" fmla="*/ 0 w 2520"/>
                <a:gd name="T1" fmla="*/ 0 h 3060"/>
                <a:gd name="T2" fmla="*/ 180 w 2520"/>
                <a:gd name="T3" fmla="*/ 1080 h 3060"/>
                <a:gd name="T4" fmla="*/ 540 w 2520"/>
                <a:gd name="T5" fmla="*/ 1980 h 3060"/>
                <a:gd name="T6" fmla="*/ 1620 w 2520"/>
                <a:gd name="T7" fmla="*/ 2700 h 3060"/>
                <a:gd name="T8" fmla="*/ 2520 w 2520"/>
                <a:gd name="T9" fmla="*/ 3060 h 30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0"/>
                <a:gd name="T16" fmla="*/ 0 h 3060"/>
                <a:gd name="T17" fmla="*/ 2520 w 2520"/>
                <a:gd name="T18" fmla="*/ 3060 h 30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0" h="3060">
                  <a:moveTo>
                    <a:pt x="0" y="0"/>
                  </a:moveTo>
                  <a:cubicBezTo>
                    <a:pt x="45" y="375"/>
                    <a:pt x="90" y="750"/>
                    <a:pt x="180" y="1080"/>
                  </a:cubicBezTo>
                  <a:cubicBezTo>
                    <a:pt x="270" y="1410"/>
                    <a:pt x="300" y="1710"/>
                    <a:pt x="540" y="1980"/>
                  </a:cubicBezTo>
                  <a:cubicBezTo>
                    <a:pt x="780" y="2250"/>
                    <a:pt x="1290" y="2520"/>
                    <a:pt x="1620" y="2700"/>
                  </a:cubicBezTo>
                  <a:cubicBezTo>
                    <a:pt x="1950" y="2880"/>
                    <a:pt x="2235" y="2970"/>
                    <a:pt x="2520" y="306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2451" name="Freeform 8"/>
            <p:cNvSpPr>
              <a:spLocks/>
            </p:cNvSpPr>
            <p:nvPr/>
          </p:nvSpPr>
          <p:spPr bwMode="auto">
            <a:xfrm>
              <a:off x="1292" y="1044"/>
              <a:ext cx="1748" cy="2114"/>
            </a:xfrm>
            <a:custGeom>
              <a:avLst/>
              <a:gdLst>
                <a:gd name="T0" fmla="*/ 0 w 2520"/>
                <a:gd name="T1" fmla="*/ 0 h 3060"/>
                <a:gd name="T2" fmla="*/ 180 w 2520"/>
                <a:gd name="T3" fmla="*/ 1080 h 3060"/>
                <a:gd name="T4" fmla="*/ 360 w 2520"/>
                <a:gd name="T5" fmla="*/ 1800 h 3060"/>
                <a:gd name="T6" fmla="*/ 900 w 2520"/>
                <a:gd name="T7" fmla="*/ 2340 h 3060"/>
                <a:gd name="T8" fmla="*/ 1980 w 2520"/>
                <a:gd name="T9" fmla="*/ 2880 h 3060"/>
                <a:gd name="T10" fmla="*/ 2520 w 2520"/>
                <a:gd name="T11" fmla="*/ 3060 h 30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520"/>
                <a:gd name="T19" fmla="*/ 0 h 3060"/>
                <a:gd name="T20" fmla="*/ 2520 w 2520"/>
                <a:gd name="T21" fmla="*/ 3060 h 306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520" h="3060">
                  <a:moveTo>
                    <a:pt x="0" y="0"/>
                  </a:moveTo>
                  <a:cubicBezTo>
                    <a:pt x="60" y="390"/>
                    <a:pt x="120" y="780"/>
                    <a:pt x="180" y="1080"/>
                  </a:cubicBezTo>
                  <a:cubicBezTo>
                    <a:pt x="240" y="1380"/>
                    <a:pt x="240" y="1590"/>
                    <a:pt x="360" y="1800"/>
                  </a:cubicBezTo>
                  <a:cubicBezTo>
                    <a:pt x="480" y="2010"/>
                    <a:pt x="630" y="2160"/>
                    <a:pt x="900" y="2340"/>
                  </a:cubicBezTo>
                  <a:cubicBezTo>
                    <a:pt x="1170" y="2520"/>
                    <a:pt x="1710" y="2760"/>
                    <a:pt x="1980" y="2880"/>
                  </a:cubicBezTo>
                  <a:cubicBezTo>
                    <a:pt x="2250" y="3000"/>
                    <a:pt x="2385" y="3030"/>
                    <a:pt x="2520" y="306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2452" name="Freeform 7"/>
            <p:cNvSpPr>
              <a:spLocks/>
            </p:cNvSpPr>
            <p:nvPr/>
          </p:nvSpPr>
          <p:spPr bwMode="auto">
            <a:xfrm>
              <a:off x="2042" y="796"/>
              <a:ext cx="1498" cy="1865"/>
            </a:xfrm>
            <a:custGeom>
              <a:avLst/>
              <a:gdLst>
                <a:gd name="T0" fmla="*/ 0 w 2160"/>
                <a:gd name="T1" fmla="*/ 0 h 2700"/>
                <a:gd name="T2" fmla="*/ 360 w 2160"/>
                <a:gd name="T3" fmla="*/ 1260 h 2700"/>
                <a:gd name="T4" fmla="*/ 720 w 2160"/>
                <a:gd name="T5" fmla="*/ 1800 h 2700"/>
                <a:gd name="T6" fmla="*/ 1260 w 2160"/>
                <a:gd name="T7" fmla="*/ 2160 h 2700"/>
                <a:gd name="T8" fmla="*/ 2160 w 2160"/>
                <a:gd name="T9" fmla="*/ 2700 h 27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"/>
                <a:gd name="T16" fmla="*/ 0 h 2700"/>
                <a:gd name="T17" fmla="*/ 2160 w 2160"/>
                <a:gd name="T18" fmla="*/ 2700 h 27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" h="2700">
                  <a:moveTo>
                    <a:pt x="0" y="0"/>
                  </a:moveTo>
                  <a:cubicBezTo>
                    <a:pt x="120" y="480"/>
                    <a:pt x="240" y="960"/>
                    <a:pt x="360" y="1260"/>
                  </a:cubicBezTo>
                  <a:cubicBezTo>
                    <a:pt x="480" y="1560"/>
                    <a:pt x="570" y="1650"/>
                    <a:pt x="720" y="1800"/>
                  </a:cubicBezTo>
                  <a:cubicBezTo>
                    <a:pt x="870" y="1950"/>
                    <a:pt x="1020" y="2010"/>
                    <a:pt x="1260" y="2160"/>
                  </a:cubicBezTo>
                  <a:cubicBezTo>
                    <a:pt x="1500" y="2310"/>
                    <a:pt x="1830" y="2505"/>
                    <a:pt x="2160" y="270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2453" name="Line 6"/>
            <p:cNvSpPr>
              <a:spLocks noChangeShapeType="1"/>
            </p:cNvSpPr>
            <p:nvPr/>
          </p:nvSpPr>
          <p:spPr bwMode="auto">
            <a:xfrm flipH="1">
              <a:off x="1168" y="2225"/>
              <a:ext cx="749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2454" name="Line 5"/>
            <p:cNvSpPr>
              <a:spLocks noChangeShapeType="1"/>
            </p:cNvSpPr>
            <p:nvPr/>
          </p:nvSpPr>
          <p:spPr bwMode="auto">
            <a:xfrm flipH="1">
              <a:off x="1968" y="2241"/>
              <a:ext cx="29" cy="106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prstDash val="dash"/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</p:grpSp>
      <p:sp>
        <p:nvSpPr>
          <p:cNvPr id="402435" name="Rectangle 36"/>
          <p:cNvSpPr>
            <a:spLocks noChangeArrowheads="1"/>
          </p:cNvSpPr>
          <p:nvPr/>
        </p:nvSpPr>
        <p:spPr bwMode="auto">
          <a:xfrm>
            <a:off x="0" y="5119062"/>
            <a:ext cx="8351837" cy="1738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br>
              <a:rPr lang="ru-RU" sz="1100" dirty="0">
                <a:solidFill>
                  <a:srgbClr val="003399"/>
                </a:solidFill>
              </a:rPr>
            </a:br>
            <a:r>
              <a:rPr lang="ru-RU" sz="3200" b="1" dirty="0">
                <a:solidFill>
                  <a:srgbClr val="0033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Максимизация выпуска при заданной величине издержек</a:t>
            </a:r>
          </a:p>
          <a:p>
            <a:pPr eaLnBrk="0" hangingPunct="0"/>
            <a:endParaRPr lang="ru-RU" sz="3200" b="1" dirty="0">
              <a:solidFill>
                <a:srgbClr val="00339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62000" y="152400"/>
            <a:ext cx="7467600" cy="639762"/>
          </a:xfrm>
        </p:spPr>
        <p:txBody>
          <a:bodyPr>
            <a:normAutofit fontScale="90000"/>
          </a:bodyPr>
          <a:lstStyle/>
          <a:p>
            <a:pPr algn="ctr"/>
            <a:r>
              <a:rPr lang="ru-RU" sz="40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Равновесие производителя</a:t>
            </a:r>
          </a:p>
        </p:txBody>
      </p:sp>
      <p:pic>
        <p:nvPicPr>
          <p:cNvPr id="447490" name="Picture 2" descr="Картинки по запросу изокоста и изокванта"/>
          <p:cNvPicPr>
            <a:picLocks noChangeAspect="1" noChangeArrowheads="1"/>
          </p:cNvPicPr>
          <p:nvPr/>
        </p:nvPicPr>
        <p:blipFill>
          <a:blip r:embed="rId3" cstate="print"/>
          <a:srcRect l="3473" r="6223" b="9091"/>
          <a:stretch>
            <a:fillRect/>
          </a:stretch>
        </p:blipFill>
        <p:spPr bwMode="auto">
          <a:xfrm>
            <a:off x="152400" y="762000"/>
            <a:ext cx="5943600" cy="3810000"/>
          </a:xfrm>
          <a:prstGeom prst="rect">
            <a:avLst/>
          </a:prstGeom>
          <a:noFill/>
        </p:spPr>
      </p:pic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4343400" y="914400"/>
            <a:ext cx="4038600" cy="2438400"/>
          </a:xfrm>
        </p:spPr>
        <p:txBody>
          <a:bodyPr/>
          <a:lstStyle/>
          <a:p>
            <a:pPr>
              <a:buNone/>
            </a:pPr>
            <a:r>
              <a:rPr lang="ru-RU" dirty="0"/>
              <a:t>Точка А показывает наилучшее сочетание труда и капитала, обеспечивающих максимум выпуска при минимальных издержках</a:t>
            </a:r>
          </a:p>
        </p:txBody>
      </p:sp>
      <p:sp>
        <p:nvSpPr>
          <p:cNvPr id="5" name="Содержимое 2"/>
          <p:cNvSpPr txBox="1">
            <a:spLocks/>
          </p:cNvSpPr>
          <p:nvPr/>
        </p:nvSpPr>
        <p:spPr bwMode="auto">
          <a:xfrm>
            <a:off x="152400" y="4572000"/>
            <a:ext cx="8686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273050" marR="0" lvl="0" indent="-2730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lang="ru-RU" sz="2400" dirty="0">
                <a:solidFill>
                  <a:schemeClr val="tx1"/>
                </a:solidFill>
                <a:latin typeface="+mn-lt"/>
                <a:cs typeface="+mn-cs"/>
              </a:rPr>
              <a:t>В т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очке касания А наклоны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изокосты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и </a:t>
            </a:r>
            <a:r>
              <a:rPr kumimoji="0" lang="ru-RU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изокванты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равны</a:t>
            </a:r>
          </a:p>
        </p:txBody>
      </p:sp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990600" y="5334000"/>
          <a:ext cx="5486400" cy="12603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7494" name="Формула" r:id="rId4" imgW="1879600" imgH="431800" progId="Equation.3">
                  <p:embed/>
                </p:oleObj>
              </mc:Choice>
              <mc:Fallback>
                <p:oleObj name="Формула" r:id="rId4" imgW="1879600" imgH="431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5334000"/>
                        <a:ext cx="5486400" cy="126038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066800"/>
            <a:ext cx="8507413" cy="4814887"/>
          </a:xfrm>
        </p:spPr>
        <p:txBody>
          <a:bodyPr/>
          <a:lstStyle/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Траектория роста (расширения) производства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— это линия, соединяющая сочетания факторов производства, обеспечивающие производство каждого данного выпуска продукции с наименьшими издержками.</a:t>
            </a: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Это совокупность точек, отвечающих условию равновесию производителя: </a:t>
            </a:r>
          </a:p>
        </p:txBody>
      </p:sp>
      <p:sp>
        <p:nvSpPr>
          <p:cNvPr id="3" name="Заголовок 1"/>
          <p:cNvSpPr>
            <a:spLocks/>
          </p:cNvSpPr>
          <p:nvPr/>
        </p:nvSpPr>
        <p:spPr bwMode="auto">
          <a:xfrm>
            <a:off x="457200" y="2286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  <a:t>ТРАЕКТОРИЯ РОСТА:</a:t>
            </a:r>
            <a:b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</a:br>
            <a:endParaRPr lang="ru-RU" sz="3200" dirty="0">
              <a:solidFill>
                <a:schemeClr val="accent1"/>
              </a:solidFill>
              <a:latin typeface="Century Schoolbook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3505200" y="4343400"/>
          <a:ext cx="3048000" cy="161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7252" name="Формула" r:id="rId3" imgW="812447" imgH="431613" progId="Equation.3">
                  <p:embed/>
                </p:oleObj>
              </mc:Choice>
              <mc:Fallback>
                <p:oleObj name="Формула" r:id="rId3" imgW="812447" imgH="431613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4343400"/>
                        <a:ext cx="3048000" cy="1619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7" name="Rectangle 23"/>
          <p:cNvSpPr>
            <a:spLocks noChangeArrowheads="1"/>
          </p:cNvSpPr>
          <p:nvPr/>
        </p:nvSpPr>
        <p:spPr bwMode="auto">
          <a:xfrm>
            <a:off x="0" y="1916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1800"/>
          </a:p>
        </p:txBody>
      </p:sp>
      <p:grpSp>
        <p:nvGrpSpPr>
          <p:cNvPr id="403458" name="Group 4"/>
          <p:cNvGrpSpPr>
            <a:grpSpLocks/>
          </p:cNvGrpSpPr>
          <p:nvPr/>
        </p:nvGrpSpPr>
        <p:grpSpPr bwMode="auto">
          <a:xfrm>
            <a:off x="1547813" y="404813"/>
            <a:ext cx="6624637" cy="5472112"/>
            <a:chOff x="3921" y="6723"/>
            <a:chExt cx="6600" cy="4491"/>
          </a:xfrm>
        </p:grpSpPr>
        <p:sp>
          <p:nvSpPr>
            <p:cNvPr id="403460" name="Text Box 22"/>
            <p:cNvSpPr txBox="1">
              <a:spLocks noChangeArrowheads="1"/>
            </p:cNvSpPr>
            <p:nvPr/>
          </p:nvSpPr>
          <p:spPr bwMode="auto">
            <a:xfrm>
              <a:off x="4401" y="7074"/>
              <a:ext cx="720" cy="49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ТС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3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3461" name="Text Box 21"/>
            <p:cNvSpPr txBox="1">
              <a:spLocks noChangeArrowheads="1"/>
            </p:cNvSpPr>
            <p:nvPr/>
          </p:nvSpPr>
          <p:spPr bwMode="auto">
            <a:xfrm>
              <a:off x="4401" y="7974"/>
              <a:ext cx="900" cy="49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ТС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2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3462" name="Text Box 20"/>
            <p:cNvSpPr txBox="1">
              <a:spLocks noChangeArrowheads="1"/>
            </p:cNvSpPr>
            <p:nvPr/>
          </p:nvSpPr>
          <p:spPr bwMode="auto">
            <a:xfrm>
              <a:off x="5661" y="10134"/>
              <a:ext cx="720" cy="49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03463" name="Text Box 19"/>
            <p:cNvSpPr txBox="1">
              <a:spLocks noChangeArrowheads="1"/>
            </p:cNvSpPr>
            <p:nvPr/>
          </p:nvSpPr>
          <p:spPr bwMode="auto">
            <a:xfrm>
              <a:off x="7821" y="9775"/>
              <a:ext cx="720" cy="49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3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3464" name="Text Box 18"/>
            <p:cNvSpPr txBox="1">
              <a:spLocks noChangeArrowheads="1"/>
            </p:cNvSpPr>
            <p:nvPr/>
          </p:nvSpPr>
          <p:spPr bwMode="auto">
            <a:xfrm>
              <a:off x="3921" y="6723"/>
              <a:ext cx="540" cy="49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K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03465" name="Text Box 17"/>
            <p:cNvSpPr txBox="1">
              <a:spLocks noChangeArrowheads="1"/>
            </p:cNvSpPr>
            <p:nvPr/>
          </p:nvSpPr>
          <p:spPr bwMode="auto">
            <a:xfrm>
              <a:off x="9141" y="10715"/>
              <a:ext cx="540" cy="49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L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03466" name="Text Box 16"/>
            <p:cNvSpPr txBox="1">
              <a:spLocks noChangeArrowheads="1"/>
            </p:cNvSpPr>
            <p:nvPr/>
          </p:nvSpPr>
          <p:spPr bwMode="auto">
            <a:xfrm>
              <a:off x="7101" y="10314"/>
              <a:ext cx="720" cy="49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r>
                <a:rPr lang="en-US" sz="2000" b="1" baseline="-30000">
                  <a:solidFill>
                    <a:schemeClr val="tx1"/>
                  </a:solidFill>
                  <a:cs typeface="Times New Roman" pitchFamily="18" charset="0"/>
                </a:rPr>
                <a:t>2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03467" name="Text Box 15"/>
            <p:cNvSpPr txBox="1">
              <a:spLocks noChangeArrowheads="1"/>
            </p:cNvSpPr>
            <p:nvPr/>
          </p:nvSpPr>
          <p:spPr bwMode="auto">
            <a:xfrm>
              <a:off x="4221" y="8874"/>
              <a:ext cx="720" cy="499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cs typeface="Times New Roman" pitchFamily="18" charset="0"/>
                </a:rPr>
                <a:t>ТС</a:t>
              </a:r>
              <a:r>
                <a:rPr lang="ru-RU" sz="2000" b="1" baseline="-30000">
                  <a:solidFill>
                    <a:schemeClr val="tx1"/>
                  </a:solidFill>
                  <a:cs typeface="Times New Roman" pitchFamily="18" charset="0"/>
                </a:rPr>
                <a:t>1</a:t>
              </a:r>
              <a:endParaRPr lang="ru-RU" sz="2000">
                <a:solidFill>
                  <a:schemeClr val="tx1"/>
                </a:solidFill>
              </a:endParaRPr>
            </a:p>
          </p:txBody>
        </p:sp>
        <p:sp>
          <p:nvSpPr>
            <p:cNvPr id="403468" name="Line 14"/>
            <p:cNvSpPr>
              <a:spLocks noChangeShapeType="1"/>
            </p:cNvSpPr>
            <p:nvPr/>
          </p:nvSpPr>
          <p:spPr bwMode="auto">
            <a:xfrm>
              <a:off x="4401" y="6781"/>
              <a:ext cx="0" cy="3934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3469" name="Line 13"/>
            <p:cNvSpPr>
              <a:spLocks noChangeShapeType="1"/>
            </p:cNvSpPr>
            <p:nvPr/>
          </p:nvSpPr>
          <p:spPr bwMode="auto">
            <a:xfrm>
              <a:off x="4401" y="10715"/>
              <a:ext cx="5040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3470" name="Line 12"/>
            <p:cNvSpPr>
              <a:spLocks noChangeShapeType="1"/>
            </p:cNvSpPr>
            <p:nvPr/>
          </p:nvSpPr>
          <p:spPr bwMode="auto">
            <a:xfrm>
              <a:off x="4401" y="8220"/>
              <a:ext cx="2340" cy="249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3471" name="Freeform 11"/>
            <p:cNvSpPr>
              <a:spLocks/>
            </p:cNvSpPr>
            <p:nvPr/>
          </p:nvSpPr>
          <p:spPr bwMode="auto">
            <a:xfrm>
              <a:off x="5301" y="7887"/>
              <a:ext cx="1980" cy="2662"/>
            </a:xfrm>
            <a:custGeom>
              <a:avLst/>
              <a:gdLst>
                <a:gd name="T0" fmla="*/ 0 w 2520"/>
                <a:gd name="T1" fmla="*/ 0 h 3060"/>
                <a:gd name="T2" fmla="*/ 180 w 2520"/>
                <a:gd name="T3" fmla="*/ 1080 h 3060"/>
                <a:gd name="T4" fmla="*/ 540 w 2520"/>
                <a:gd name="T5" fmla="*/ 1980 h 3060"/>
                <a:gd name="T6" fmla="*/ 1620 w 2520"/>
                <a:gd name="T7" fmla="*/ 2700 h 3060"/>
                <a:gd name="T8" fmla="*/ 2520 w 2520"/>
                <a:gd name="T9" fmla="*/ 3060 h 30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20"/>
                <a:gd name="T16" fmla="*/ 0 h 3060"/>
                <a:gd name="T17" fmla="*/ 2520 w 2520"/>
                <a:gd name="T18" fmla="*/ 3060 h 30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20" h="3060">
                  <a:moveTo>
                    <a:pt x="0" y="0"/>
                  </a:moveTo>
                  <a:cubicBezTo>
                    <a:pt x="45" y="375"/>
                    <a:pt x="90" y="750"/>
                    <a:pt x="180" y="1080"/>
                  </a:cubicBezTo>
                  <a:cubicBezTo>
                    <a:pt x="270" y="1410"/>
                    <a:pt x="300" y="1710"/>
                    <a:pt x="540" y="1980"/>
                  </a:cubicBezTo>
                  <a:cubicBezTo>
                    <a:pt x="780" y="2250"/>
                    <a:pt x="1290" y="2520"/>
                    <a:pt x="1620" y="2700"/>
                  </a:cubicBezTo>
                  <a:cubicBezTo>
                    <a:pt x="1950" y="2880"/>
                    <a:pt x="2235" y="2970"/>
                    <a:pt x="2520" y="306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3472" name="Freeform 10"/>
            <p:cNvSpPr>
              <a:spLocks/>
            </p:cNvSpPr>
            <p:nvPr/>
          </p:nvSpPr>
          <p:spPr bwMode="auto">
            <a:xfrm>
              <a:off x="5661" y="7555"/>
              <a:ext cx="2160" cy="2495"/>
            </a:xfrm>
            <a:custGeom>
              <a:avLst/>
              <a:gdLst>
                <a:gd name="T0" fmla="*/ 0 w 2160"/>
                <a:gd name="T1" fmla="*/ 0 h 2700"/>
                <a:gd name="T2" fmla="*/ 360 w 2160"/>
                <a:gd name="T3" fmla="*/ 1260 h 2700"/>
                <a:gd name="T4" fmla="*/ 720 w 2160"/>
                <a:gd name="T5" fmla="*/ 1800 h 2700"/>
                <a:gd name="T6" fmla="*/ 1260 w 2160"/>
                <a:gd name="T7" fmla="*/ 2160 h 2700"/>
                <a:gd name="T8" fmla="*/ 2160 w 2160"/>
                <a:gd name="T9" fmla="*/ 2700 h 27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160"/>
                <a:gd name="T16" fmla="*/ 0 h 2700"/>
                <a:gd name="T17" fmla="*/ 2160 w 2160"/>
                <a:gd name="T18" fmla="*/ 2700 h 27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160" h="2700">
                  <a:moveTo>
                    <a:pt x="0" y="0"/>
                  </a:moveTo>
                  <a:cubicBezTo>
                    <a:pt x="120" y="480"/>
                    <a:pt x="240" y="960"/>
                    <a:pt x="360" y="1260"/>
                  </a:cubicBezTo>
                  <a:cubicBezTo>
                    <a:pt x="480" y="1560"/>
                    <a:pt x="570" y="1650"/>
                    <a:pt x="720" y="1800"/>
                  </a:cubicBezTo>
                  <a:cubicBezTo>
                    <a:pt x="870" y="1950"/>
                    <a:pt x="1020" y="2010"/>
                    <a:pt x="1260" y="2160"/>
                  </a:cubicBezTo>
                  <a:cubicBezTo>
                    <a:pt x="1500" y="2310"/>
                    <a:pt x="1830" y="2505"/>
                    <a:pt x="2160" y="270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3473" name="Line 9"/>
            <p:cNvSpPr>
              <a:spLocks noChangeShapeType="1"/>
            </p:cNvSpPr>
            <p:nvPr/>
          </p:nvSpPr>
          <p:spPr bwMode="auto">
            <a:xfrm>
              <a:off x="4401" y="9234"/>
              <a:ext cx="1440" cy="1497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3474" name="Line 8"/>
            <p:cNvSpPr>
              <a:spLocks noChangeShapeType="1"/>
            </p:cNvSpPr>
            <p:nvPr/>
          </p:nvSpPr>
          <p:spPr bwMode="auto">
            <a:xfrm>
              <a:off x="4401" y="7222"/>
              <a:ext cx="3420" cy="3493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3475" name="Freeform 7"/>
            <p:cNvSpPr>
              <a:spLocks/>
            </p:cNvSpPr>
            <p:nvPr/>
          </p:nvSpPr>
          <p:spPr bwMode="auto">
            <a:xfrm>
              <a:off x="4761" y="8719"/>
              <a:ext cx="1080" cy="1663"/>
            </a:xfrm>
            <a:custGeom>
              <a:avLst/>
              <a:gdLst>
                <a:gd name="T0" fmla="*/ 0 w 1080"/>
                <a:gd name="T1" fmla="*/ 0 h 2160"/>
                <a:gd name="T2" fmla="*/ 180 w 1080"/>
                <a:gd name="T3" fmla="*/ 1080 h 2160"/>
                <a:gd name="T4" fmla="*/ 360 w 1080"/>
                <a:gd name="T5" fmla="*/ 1620 h 2160"/>
                <a:gd name="T6" fmla="*/ 540 w 1080"/>
                <a:gd name="T7" fmla="*/ 1800 h 2160"/>
                <a:gd name="T8" fmla="*/ 1080 w 1080"/>
                <a:gd name="T9" fmla="*/ 2160 h 216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0"/>
                <a:gd name="T16" fmla="*/ 0 h 2160"/>
                <a:gd name="T17" fmla="*/ 1080 w 1080"/>
                <a:gd name="T18" fmla="*/ 2160 h 216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0" h="2160">
                  <a:moveTo>
                    <a:pt x="0" y="0"/>
                  </a:moveTo>
                  <a:cubicBezTo>
                    <a:pt x="60" y="405"/>
                    <a:pt x="120" y="810"/>
                    <a:pt x="180" y="1080"/>
                  </a:cubicBezTo>
                  <a:cubicBezTo>
                    <a:pt x="240" y="1350"/>
                    <a:pt x="300" y="1500"/>
                    <a:pt x="360" y="1620"/>
                  </a:cubicBezTo>
                  <a:cubicBezTo>
                    <a:pt x="420" y="1740"/>
                    <a:pt x="420" y="1710"/>
                    <a:pt x="540" y="1800"/>
                  </a:cubicBezTo>
                  <a:cubicBezTo>
                    <a:pt x="660" y="1890"/>
                    <a:pt x="870" y="2025"/>
                    <a:pt x="1080" y="2160"/>
                  </a:cubicBezTo>
                </a:path>
              </a:pathLst>
            </a:custGeom>
            <a:noFill/>
            <a:ln w="28575" cmpd="sng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3476" name="Line 6"/>
            <p:cNvSpPr>
              <a:spLocks noChangeShapeType="1"/>
            </p:cNvSpPr>
            <p:nvPr/>
          </p:nvSpPr>
          <p:spPr bwMode="auto">
            <a:xfrm flipV="1">
              <a:off x="4401" y="8154"/>
              <a:ext cx="3060" cy="252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03477" name="Text Box 5"/>
            <p:cNvSpPr txBox="1">
              <a:spLocks noChangeArrowheads="1"/>
            </p:cNvSpPr>
            <p:nvPr/>
          </p:nvSpPr>
          <p:spPr bwMode="auto">
            <a:xfrm>
              <a:off x="7461" y="7614"/>
              <a:ext cx="3060" cy="108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 dirty="0">
                  <a:solidFill>
                    <a:schemeClr val="tx1"/>
                  </a:solidFill>
                  <a:cs typeface="Times New Roman" pitchFamily="18" charset="0"/>
                </a:rPr>
                <a:t>Траектория роста производства</a:t>
              </a:r>
              <a:endParaRPr lang="ru-RU" sz="2000" dirty="0">
                <a:solidFill>
                  <a:schemeClr val="tx1"/>
                </a:solidFill>
              </a:endParaRPr>
            </a:p>
          </p:txBody>
        </p:sp>
      </p:grpSp>
      <p:sp>
        <p:nvSpPr>
          <p:cNvPr id="403459" name="Rectangle 33"/>
          <p:cNvSpPr>
            <a:spLocks noChangeArrowheads="1"/>
          </p:cNvSpPr>
          <p:nvPr/>
        </p:nvSpPr>
        <p:spPr bwMode="auto">
          <a:xfrm>
            <a:off x="304800" y="5303728"/>
            <a:ext cx="7488237" cy="1554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tabLst>
                <a:tab pos="2114550" algn="l"/>
              </a:tabLst>
            </a:pPr>
            <a:br>
              <a:rPr lang="ru-RU" sz="1100" dirty="0"/>
            </a:br>
            <a:r>
              <a:rPr lang="ru-RU" sz="3200" b="1" dirty="0">
                <a:solidFill>
                  <a:srgbClr val="0033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Линия траектории роста производства</a:t>
            </a:r>
            <a:endParaRPr lang="ru-RU" sz="2000" b="1" dirty="0">
              <a:solidFill>
                <a:srgbClr val="003399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eaLnBrk="0" hangingPunct="0">
              <a:tabLst>
                <a:tab pos="2114550" algn="l"/>
              </a:tabLst>
            </a:pPr>
            <a:endParaRPr lang="ru-RU" sz="2000" b="1" dirty="0">
              <a:solidFill>
                <a:srgbClr val="003399"/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066800"/>
            <a:ext cx="8382000" cy="5241925"/>
          </a:xfrm>
        </p:spPr>
        <p:txBody>
          <a:bodyPr/>
          <a:lstStyle/>
          <a:p>
            <a:r>
              <a:rPr lang="ru-RU" b="1">
                <a:solidFill>
                  <a:srgbClr val="005DA2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Предельная полезность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— дополнительная полезность, которую получает потребитель от дополнительной единицы блага:</a:t>
            </a:r>
            <a:endParaRPr lang="en-US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buFont typeface="Wingdings" pitchFamily="2" charset="2"/>
              <a:buNone/>
            </a:pPr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 algn="ctr">
              <a:buFont typeface="Wingdings" pitchFamily="2" charset="2"/>
              <a:buNone/>
            </a:pPr>
            <a:endParaRPr lang="ru-RU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Font typeface="Wingdings" pitchFamily="2" charset="2"/>
              <a:buNone/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  </a:t>
            </a:r>
          </a:p>
          <a:p>
            <a:pPr>
              <a:buFont typeface="Wingdings" pitchFamily="2" charset="2"/>
              <a:buNone/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где 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MU 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— величина предельной полезности;</a:t>
            </a:r>
          </a:p>
          <a:p>
            <a:pPr>
              <a:buFont typeface="Wingdings" pitchFamily="2" charset="2"/>
              <a:buNone/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∆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TU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 – прирост общей полезности;</a:t>
            </a:r>
          </a:p>
          <a:p>
            <a:pPr>
              <a:buFont typeface="Wingdings" pitchFamily="2" charset="2"/>
              <a:buNone/>
            </a:pP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∆</a:t>
            </a:r>
            <a:r>
              <a:rPr lang="en-US">
                <a:latin typeface="Verdana" pitchFamily="34" charset="0"/>
                <a:ea typeface="Verdana" pitchFamily="34" charset="0"/>
                <a:cs typeface="Verdana" pitchFamily="34" charset="0"/>
              </a:rPr>
              <a:t>Q</a:t>
            </a:r>
            <a:r>
              <a:rPr lang="ru-RU">
                <a:latin typeface="Verdana" pitchFamily="34" charset="0"/>
                <a:ea typeface="Verdana" pitchFamily="34" charset="0"/>
                <a:cs typeface="Verdana" pitchFamily="34" charset="0"/>
              </a:rPr>
              <a:t> — прирост количества потребляемого блага.</a:t>
            </a:r>
          </a:p>
        </p:txBody>
      </p:sp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792163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pPr algn="ctr"/>
            <a:r>
              <a:rPr lang="ru-RU" sz="4000" b="1" cap="none">
                <a:solidFill>
                  <a:srgbClr val="E75C0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ПРЕДЕЛЬНАЯ ПОЛЕЗНОСТЬ</a:t>
            </a:r>
          </a:p>
        </p:txBody>
      </p:sp>
      <p:graphicFrame>
        <p:nvGraphicFramePr>
          <p:cNvPr id="205825" name="Object 1"/>
          <p:cNvGraphicFramePr>
            <a:graphicFrameLocks noChangeAspect="1"/>
          </p:cNvGraphicFramePr>
          <p:nvPr/>
        </p:nvGraphicFramePr>
        <p:xfrm>
          <a:off x="1828800" y="2438400"/>
          <a:ext cx="4510088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52" name="Формула" r:id="rId3" imgW="1612900" imgH="431800" progId="Equation.3">
                  <p:embed/>
                </p:oleObj>
              </mc:Choice>
              <mc:Fallback>
                <p:oleObj name="Формула" r:id="rId3" imgW="1612900" imgH="431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2438400"/>
                        <a:ext cx="4510088" cy="14557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04800" y="152400"/>
            <a:ext cx="8305800" cy="1143000"/>
          </a:xfrm>
        </p:spPr>
        <p:txBody>
          <a:bodyPr>
            <a:noAutofit/>
          </a:bodyPr>
          <a:lstStyle/>
          <a:p>
            <a:pPr algn="ctr"/>
            <a:r>
              <a:rPr lang="ru-RU" sz="32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Оптимальные технологии можно определить по траектории развития</a:t>
            </a:r>
          </a:p>
        </p:txBody>
      </p:sp>
      <p:pic>
        <p:nvPicPr>
          <p:cNvPr id="7" name="Содержимое 6" descr="htmlconvd-pGlJV3_html_m22c77bed.png"/>
          <p:cNvPicPr>
            <a:picLocks noGrp="1" noChangeAspect="1"/>
          </p:cNvPicPr>
          <p:nvPr>
            <p:ph sz="quarter" idx="1"/>
          </p:nvPr>
        </p:nvPicPr>
        <p:blipFill>
          <a:blip r:embed="rId2" cstate="print">
            <a:lum bright="-10000" contrast="20000"/>
          </a:blip>
          <a:srcRect r="2010" b="12443"/>
          <a:stretch>
            <a:fillRect/>
          </a:stretch>
        </p:blipFill>
        <p:spPr>
          <a:xfrm>
            <a:off x="990600" y="1752600"/>
            <a:ext cx="6858000" cy="4949594"/>
          </a:xfrm>
        </p:spPr>
      </p:pic>
      <p:sp>
        <p:nvSpPr>
          <p:cNvPr id="8" name="TextBox 7"/>
          <p:cNvSpPr txBox="1"/>
          <p:nvPr/>
        </p:nvSpPr>
        <p:spPr>
          <a:xfrm>
            <a:off x="2438400" y="3505200"/>
            <a:ext cx="24913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Капиталоемкая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57600" y="5791200"/>
            <a:ext cx="1960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Трудоемкая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715000" y="3505200"/>
            <a:ext cx="18966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Смешанная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153400" cy="1143000"/>
          </a:xfrm>
        </p:spPr>
        <p:txBody>
          <a:bodyPr wrap="square" lIns="91440" tIns="45720" rIns="91440" bIns="45720" numCol="1" anchorCtr="0" compatLnSpc="1">
            <a:prstTxWarp prst="textNoShape">
              <a:avLst/>
            </a:prstTxWarp>
            <a:normAutofit fontScale="90000"/>
          </a:bodyPr>
          <a:lstStyle/>
          <a:p>
            <a:r>
              <a:rPr lang="ru-RU" sz="3200" b="1" cap="none" dirty="0">
                <a:solidFill>
                  <a:srgbClr val="FF3300"/>
                </a:solidFill>
                <a:latin typeface="Verdana" pitchFamily="34" charset="0"/>
              </a:rPr>
              <a:t>ВОПРОС 9. </a:t>
            </a:r>
            <a:r>
              <a:rPr lang="ru-RU" sz="3200" b="1" cap="none" dirty="0">
                <a:solidFill>
                  <a:srgbClr val="005DA2"/>
                </a:solidFill>
                <a:latin typeface="Verdana" pitchFamily="34" charset="0"/>
              </a:rPr>
              <a:t>ДОХОД И ПРИБЫЛЬ ФИРМЫ. </a:t>
            </a:r>
            <a:br>
              <a:rPr lang="ru-RU" sz="2900" cap="none" dirty="0">
                <a:latin typeface="Verdana" pitchFamily="34" charset="0"/>
              </a:rPr>
            </a:br>
            <a:endParaRPr lang="ru-RU" sz="2700" cap="none" dirty="0"/>
          </a:p>
        </p:txBody>
      </p:sp>
      <p:pic>
        <p:nvPicPr>
          <p:cNvPr id="423938" name="Picture 2" descr="Картинки по запросу profi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6536" y="1371600"/>
            <a:ext cx="8604468" cy="51816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2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914400"/>
            <a:ext cx="8359775" cy="4670425"/>
          </a:xfrm>
        </p:spPr>
        <p:txBody>
          <a:bodyPr/>
          <a:lstStyle/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Денежный доход, получаемый фирмой в результате продажи определенного количества произведенных товаров (услуг), называется 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общим (валовым, совокупным) доходом (</a:t>
            </a:r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 – </a:t>
            </a:r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total revenue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). </a:t>
            </a:r>
            <a:endParaRPr lang="en-US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en-US" b="1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где 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P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– цена товара,</a:t>
            </a:r>
            <a:r>
              <a:rPr lang="en-US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Q</a:t>
            </a:r>
            <a:r>
              <a:rPr lang="ru-RU" sz="2000" dirty="0">
                <a:latin typeface="Verdana" pitchFamily="34" charset="0"/>
                <a:ea typeface="Verdana" pitchFamily="34" charset="0"/>
                <a:cs typeface="Verdana" pitchFamily="34" charset="0"/>
              </a:rPr>
              <a:t> – количество товара</a:t>
            </a:r>
          </a:p>
          <a:p>
            <a:pPr>
              <a:buNone/>
            </a:pPr>
            <a:endParaRPr lang="ru-RU" sz="14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Средний доход фирмы (</a:t>
            </a:r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AR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)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 — это общий доход, приходящийся на единицу проданного товара.</a:t>
            </a:r>
          </a:p>
          <a:p>
            <a:endParaRPr lang="ru-RU" dirty="0"/>
          </a:p>
        </p:txBody>
      </p:sp>
      <p:sp>
        <p:nvSpPr>
          <p:cNvPr id="3" name="Заголовок 1"/>
          <p:cNvSpPr>
            <a:spLocks/>
          </p:cNvSpPr>
          <p:nvPr/>
        </p:nvSpPr>
        <p:spPr bwMode="auto">
          <a:xfrm>
            <a:off x="457200" y="1524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  <a:t>ДОХОД:</a:t>
            </a:r>
            <a:b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</a:br>
            <a:endParaRPr lang="ru-RU" sz="3200" dirty="0">
              <a:solidFill>
                <a:schemeClr val="accent1"/>
              </a:solidFill>
              <a:latin typeface="Century Schoolbook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2667000" y="2667000"/>
          <a:ext cx="3667127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19" name="Формула" r:id="rId3" imgW="698197" imgH="203112" progId="Equation.3">
                  <p:embed/>
                </p:oleObj>
              </mc:Choice>
              <mc:Fallback>
                <p:oleObj name="Формула" r:id="rId3" imgW="698197" imgH="203112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667000"/>
                        <a:ext cx="3667127" cy="1066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1389063" y="5199063"/>
          <a:ext cx="5376862" cy="1658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2920" name="Формула" r:id="rId5" imgW="1358900" imgH="419100" progId="Equation.3">
                  <p:embed/>
                </p:oleObj>
              </mc:Choice>
              <mc:Fallback>
                <p:oleObj name="Формула" r:id="rId5" imgW="1358900" imgH="419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5199063"/>
                        <a:ext cx="5376862" cy="1658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6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65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143000"/>
            <a:ext cx="8229600" cy="4525962"/>
          </a:xfrm>
        </p:spPr>
        <p:txBody>
          <a:bodyPr/>
          <a:lstStyle/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Предельный доход (</a:t>
            </a:r>
            <a:r>
              <a:rPr lang="en-US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MR</a:t>
            </a: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)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— прирост общего дохода, полученный в результате реализации дополнительной единицы товара. </a:t>
            </a:r>
          </a:p>
          <a:p>
            <a:endParaRPr lang="ru-RU" sz="160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sz="1050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Если цена не изменяется при росте объема продукции,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P=const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, то:</a:t>
            </a:r>
          </a:p>
        </p:txBody>
      </p:sp>
      <p:sp>
        <p:nvSpPr>
          <p:cNvPr id="3" name="Заголовок 1"/>
          <p:cNvSpPr>
            <a:spLocks/>
          </p:cNvSpPr>
          <p:nvPr/>
        </p:nvSpPr>
        <p:spPr bwMode="auto">
          <a:xfrm>
            <a:off x="457200" y="1524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  <a:t>ДОХОД:</a:t>
            </a:r>
            <a:b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</a:br>
            <a:endParaRPr lang="ru-RU" sz="3200" dirty="0">
              <a:solidFill>
                <a:schemeClr val="accent1"/>
              </a:solidFill>
              <a:latin typeface="Century Schoolbook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2667000" y="2438400"/>
          <a:ext cx="2952750" cy="1709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71" name="Формула" r:id="rId3" imgW="723586" imgH="418918" progId="Equation.3">
                  <p:embed/>
                </p:oleObj>
              </mc:Choice>
              <mc:Fallback>
                <p:oleObj name="Формула" r:id="rId3" imgW="723586" imgH="418918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2438400"/>
                        <a:ext cx="2952750" cy="17094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0866" name="Object 2"/>
          <p:cNvGraphicFramePr>
            <a:graphicFrameLocks noChangeAspect="1"/>
          </p:cNvGraphicFramePr>
          <p:nvPr/>
        </p:nvGraphicFramePr>
        <p:xfrm>
          <a:off x="152400" y="5105400"/>
          <a:ext cx="7924800" cy="1392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72" name="Формула" r:id="rId5" imgW="2882900" imgH="431800" progId="Equation.3">
                  <p:embed/>
                </p:oleObj>
              </mc:Choice>
              <mc:Fallback>
                <p:oleObj name="Формула" r:id="rId5" imgW="2882900" imgH="431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5105400"/>
                        <a:ext cx="7924800" cy="1392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8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85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0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625" name="Group 16"/>
          <p:cNvGrpSpPr>
            <a:grpSpLocks/>
          </p:cNvGrpSpPr>
          <p:nvPr/>
        </p:nvGrpSpPr>
        <p:grpSpPr bwMode="auto">
          <a:xfrm>
            <a:off x="1476375" y="765175"/>
            <a:ext cx="5975350" cy="4319588"/>
            <a:chOff x="930" y="482"/>
            <a:chExt cx="3764" cy="3130"/>
          </a:xfrm>
        </p:grpSpPr>
        <p:sp>
          <p:nvSpPr>
            <p:cNvPr id="410628" name="Text Box 10"/>
            <p:cNvSpPr txBox="1">
              <a:spLocks noChangeArrowheads="1"/>
            </p:cNvSpPr>
            <p:nvPr/>
          </p:nvSpPr>
          <p:spPr bwMode="auto">
            <a:xfrm>
              <a:off x="3351" y="1710"/>
              <a:ext cx="1343" cy="36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P = AR = MR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10629" name="Text Box 9"/>
            <p:cNvSpPr txBox="1">
              <a:spLocks noChangeArrowheads="1"/>
            </p:cNvSpPr>
            <p:nvPr/>
          </p:nvSpPr>
          <p:spPr bwMode="auto">
            <a:xfrm>
              <a:off x="4163" y="3244"/>
              <a:ext cx="298" cy="36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en-US" sz="2000" b="1">
                  <a:solidFill>
                    <a:schemeClr val="tx1"/>
                  </a:solidFill>
                  <a:cs typeface="Times New Roman" pitchFamily="18" charset="0"/>
                </a:rPr>
                <a:t>Q</a:t>
              </a:r>
              <a:endParaRPr lang="en-US" sz="2000">
                <a:solidFill>
                  <a:schemeClr val="tx1"/>
                </a:solidFill>
              </a:endParaRPr>
            </a:p>
          </p:txBody>
        </p:sp>
        <p:sp>
          <p:nvSpPr>
            <p:cNvPr id="410630" name="Text Box 8"/>
            <p:cNvSpPr txBox="1">
              <a:spLocks noChangeArrowheads="1"/>
            </p:cNvSpPr>
            <p:nvPr/>
          </p:nvSpPr>
          <p:spPr bwMode="auto">
            <a:xfrm>
              <a:off x="930" y="572"/>
              <a:ext cx="511" cy="367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r>
                <a:rPr lang="ru-RU" sz="2000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М</a:t>
              </a:r>
              <a:r>
                <a:rPr lang="en-US" sz="2000" b="1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rPr>
                <a:t>R</a:t>
              </a:r>
              <a:endParaRPr lang="en-US" sz="2000">
                <a:solidFill>
                  <a:schemeClr val="tx1"/>
                </a:solidFill>
                <a:latin typeface="Times New Roman" pitchFamily="18" charset="0"/>
              </a:endParaRPr>
            </a:p>
          </p:txBody>
        </p:sp>
        <p:sp>
          <p:nvSpPr>
            <p:cNvPr id="410631" name="Line 7"/>
            <p:cNvSpPr>
              <a:spLocks noChangeShapeType="1"/>
            </p:cNvSpPr>
            <p:nvPr/>
          </p:nvSpPr>
          <p:spPr bwMode="auto">
            <a:xfrm>
              <a:off x="1400" y="482"/>
              <a:ext cx="0" cy="2728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 type="triangle" w="med" len="med"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10632" name="Line 6"/>
            <p:cNvSpPr>
              <a:spLocks noChangeShapeType="1"/>
            </p:cNvSpPr>
            <p:nvPr/>
          </p:nvSpPr>
          <p:spPr bwMode="auto">
            <a:xfrm>
              <a:off x="1411" y="1954"/>
              <a:ext cx="19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  <p:sp>
          <p:nvSpPr>
            <p:cNvPr id="410633" name="Line 5"/>
            <p:cNvSpPr>
              <a:spLocks noChangeShapeType="1"/>
            </p:cNvSpPr>
            <p:nvPr/>
          </p:nvSpPr>
          <p:spPr bwMode="auto">
            <a:xfrm>
              <a:off x="1400" y="3244"/>
              <a:ext cx="3081" cy="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be-BY">
                <a:solidFill>
                  <a:schemeClr val="tx1"/>
                </a:solidFill>
              </a:endParaRPr>
            </a:p>
          </p:txBody>
        </p:sp>
      </p:grpSp>
      <p:sp>
        <p:nvSpPr>
          <p:cNvPr id="410626" name="Rectangle 11"/>
          <p:cNvSpPr>
            <a:spLocks noChangeArrowheads="1"/>
          </p:cNvSpPr>
          <p:nvPr/>
        </p:nvSpPr>
        <p:spPr bwMode="auto">
          <a:xfrm>
            <a:off x="0" y="229711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1800"/>
          </a:p>
        </p:txBody>
      </p:sp>
      <p:sp>
        <p:nvSpPr>
          <p:cNvPr id="410627" name="Rectangle 15"/>
          <p:cNvSpPr>
            <a:spLocks noChangeArrowheads="1"/>
          </p:cNvSpPr>
          <p:nvPr/>
        </p:nvSpPr>
        <p:spPr bwMode="auto">
          <a:xfrm>
            <a:off x="381000" y="4724400"/>
            <a:ext cx="7534275" cy="1985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br>
              <a:rPr lang="ru-RU" sz="1100" dirty="0"/>
            </a:br>
            <a:r>
              <a:rPr lang="ru-RU" sz="2800" b="1" dirty="0">
                <a:solidFill>
                  <a:srgbClr val="0033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Средний и предельный доход фирмы </a:t>
            </a:r>
          </a:p>
          <a:p>
            <a:pPr algn="ctr" eaLnBrk="0" hangingPunct="0"/>
            <a:r>
              <a:rPr lang="ru-RU" sz="2800" b="1" dirty="0">
                <a:solidFill>
                  <a:srgbClr val="003399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 условиях совершенной конкуренции</a:t>
            </a:r>
          </a:p>
        </p:txBody>
      </p:sp>
    </p:spTree>
  </p:cSld>
  <p:clrMapOvr>
    <a:masterClrMapping/>
  </p:clrMapOvr>
  <p:transition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4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914400"/>
            <a:ext cx="7772400" cy="5791200"/>
          </a:xfrm>
        </p:spPr>
        <p:txBody>
          <a:bodyPr/>
          <a:lstStyle/>
          <a:p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Прибыль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 фирмы – это разность между ее доходом и издержками производства для данного объёма выпуска.</a:t>
            </a:r>
          </a:p>
          <a:p>
            <a:pPr>
              <a:lnSpc>
                <a:spcPct val="80000"/>
              </a:lnSpc>
            </a:pP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Бухгалтерская прибыль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 рассчитывается как разность между общим доходом фирмы и бухгалтерскими (внешними) издержками. </a:t>
            </a:r>
          </a:p>
          <a:p>
            <a:pPr>
              <a:lnSpc>
                <a:spcPct val="80000"/>
              </a:lnSpc>
            </a:pP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80000"/>
              </a:lnSpc>
            </a:pP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80000"/>
              </a:lnSpc>
            </a:pP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lnSpc>
                <a:spcPct val="80000"/>
              </a:lnSpc>
            </a:pPr>
            <a:r>
              <a:rPr lang="ru-RU" b="1" dirty="0">
                <a:latin typeface="Verdana" pitchFamily="34" charset="0"/>
                <a:ea typeface="Verdana" pitchFamily="34" charset="0"/>
                <a:cs typeface="Verdana" pitchFamily="34" charset="0"/>
              </a:rPr>
              <a:t>Экономическая прибыль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рассчитывается как разность между общим доходом и экономическими издержками.</a:t>
            </a:r>
          </a:p>
        </p:txBody>
      </p:sp>
      <p:sp>
        <p:nvSpPr>
          <p:cNvPr id="3" name="Заголовок 1"/>
          <p:cNvSpPr>
            <a:spLocks/>
          </p:cNvSpPr>
          <p:nvPr/>
        </p:nvSpPr>
        <p:spPr bwMode="auto">
          <a:xfrm>
            <a:off x="457200" y="152400"/>
            <a:ext cx="7924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/>
            <a: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  <a:t>ПРИБЫЛЬ:</a:t>
            </a:r>
            <a:br>
              <a:rPr lang="ru-RU" sz="3200" b="1" dirty="0">
                <a:solidFill>
                  <a:schemeClr val="accent1"/>
                </a:solidFill>
                <a:latin typeface="Verdana" pitchFamily="34" charset="0"/>
              </a:rPr>
            </a:br>
            <a:endParaRPr lang="ru-RU" sz="3200" dirty="0">
              <a:solidFill>
                <a:schemeClr val="accent1"/>
              </a:solidFill>
              <a:latin typeface="Century Schoolbook" pitchFamily="18" charset="0"/>
            </a:endParaRP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/>
        </p:nvGraphicFramePr>
        <p:xfrm>
          <a:off x="1371600" y="2971800"/>
          <a:ext cx="4252913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799" name="Формула" r:id="rId3" imgW="926698" imgH="215806" progId="Equation.3">
                  <p:embed/>
                </p:oleObj>
              </mc:Choice>
              <mc:Fallback>
                <p:oleObj name="Формула" r:id="rId3" imgW="926698" imgH="215806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2971800"/>
                        <a:ext cx="4252913" cy="99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7794" name="Object 2"/>
          <p:cNvGraphicFramePr>
            <a:graphicFrameLocks noChangeAspect="1"/>
          </p:cNvGraphicFramePr>
          <p:nvPr/>
        </p:nvGraphicFramePr>
        <p:xfrm>
          <a:off x="1349375" y="5153025"/>
          <a:ext cx="425291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00" name="Формула" r:id="rId5" imgW="927100" imgH="228600" progId="Equation.3">
                  <p:embed/>
                </p:oleObj>
              </mc:Choice>
              <mc:Fallback>
                <p:oleObj name="Формула" r:id="rId5" imgW="927100" imgH="228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9375" y="5153025"/>
                        <a:ext cx="4252913" cy="10493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1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16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16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16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7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154" name="Picture 2" descr="Картинки по запросу бухгалтерская прибыль"/>
          <p:cNvPicPr>
            <a:picLocks noChangeAspect="1" noChangeArrowheads="1"/>
          </p:cNvPicPr>
          <p:nvPr/>
        </p:nvPicPr>
        <p:blipFill>
          <a:blip r:embed="rId2" cstate="print"/>
          <a:srcRect r="4238" b="18518"/>
          <a:stretch>
            <a:fillRect/>
          </a:stretch>
        </p:blipFill>
        <p:spPr bwMode="auto">
          <a:xfrm>
            <a:off x="154509" y="1143000"/>
            <a:ext cx="8608491" cy="3429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 Box 12"/>
          <p:cNvSpPr txBox="1">
            <a:spLocks noChangeArrowheads="1"/>
          </p:cNvSpPr>
          <p:nvPr/>
        </p:nvSpPr>
        <p:spPr bwMode="auto">
          <a:xfrm>
            <a:off x="3276600" y="3733800"/>
            <a:ext cx="480278" cy="4926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Q</a:t>
            </a:r>
            <a:r>
              <a:rPr lang="en-US" sz="2000" b="1" baseline="-30000" dirty="0">
                <a:solidFill>
                  <a:schemeClr val="tx1"/>
                </a:solidFill>
                <a:cs typeface="Times New Roman" pitchFamily="18" charset="0"/>
              </a:rPr>
              <a:t>0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4" name="Text Box 12"/>
          <p:cNvSpPr txBox="1">
            <a:spLocks noChangeArrowheads="1"/>
          </p:cNvSpPr>
          <p:nvPr/>
        </p:nvSpPr>
        <p:spPr bwMode="auto">
          <a:xfrm>
            <a:off x="4572000" y="3733800"/>
            <a:ext cx="480278" cy="4926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Q</a:t>
            </a:r>
            <a:r>
              <a:rPr lang="en-US" sz="2000" b="1" baseline="-30000" dirty="0">
                <a:solidFill>
                  <a:schemeClr val="tx1"/>
                </a:solidFill>
                <a:cs typeface="Times New Roman" pitchFamily="18" charset="0"/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3" name="Text Box 13"/>
          <p:cNvSpPr txBox="1">
            <a:spLocks noChangeArrowheads="1"/>
          </p:cNvSpPr>
          <p:nvPr/>
        </p:nvSpPr>
        <p:spPr bwMode="auto">
          <a:xfrm>
            <a:off x="381000" y="381000"/>
            <a:ext cx="785078" cy="4926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TR</a:t>
            </a:r>
          </a:p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TC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15745" name="Rectangle 14"/>
          <p:cNvSpPr>
            <a:spLocks noChangeArrowheads="1"/>
          </p:cNvSpPr>
          <p:nvPr/>
        </p:nvSpPr>
        <p:spPr bwMode="auto">
          <a:xfrm>
            <a:off x="0" y="2390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be-BY" sz="1800"/>
          </a:p>
        </p:txBody>
      </p:sp>
      <p:sp>
        <p:nvSpPr>
          <p:cNvPr id="415748" name="Text Box 13"/>
          <p:cNvSpPr txBox="1">
            <a:spLocks noChangeArrowheads="1"/>
          </p:cNvSpPr>
          <p:nvPr/>
        </p:nvSpPr>
        <p:spPr bwMode="auto">
          <a:xfrm>
            <a:off x="6324600" y="6248400"/>
            <a:ext cx="480278" cy="4926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Q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15749" name="Text Box 12"/>
          <p:cNvSpPr txBox="1">
            <a:spLocks noChangeArrowheads="1"/>
          </p:cNvSpPr>
          <p:nvPr/>
        </p:nvSpPr>
        <p:spPr bwMode="auto">
          <a:xfrm>
            <a:off x="4419600" y="6248400"/>
            <a:ext cx="480278" cy="4926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Q</a:t>
            </a:r>
            <a:r>
              <a:rPr lang="en-US" sz="2000" b="1" baseline="-30000" dirty="0">
                <a:solidFill>
                  <a:schemeClr val="tx1"/>
                </a:solidFill>
                <a:cs typeface="Times New Roman" pitchFamily="18" charset="0"/>
              </a:rPr>
              <a:t>1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15750" name="Text Box 11"/>
          <p:cNvSpPr txBox="1">
            <a:spLocks noChangeArrowheads="1"/>
          </p:cNvSpPr>
          <p:nvPr/>
        </p:nvSpPr>
        <p:spPr bwMode="auto">
          <a:xfrm>
            <a:off x="457200" y="4883326"/>
            <a:ext cx="480278" cy="492654"/>
          </a:xfrm>
          <a:prstGeom prst="rect">
            <a:avLst/>
          </a:prstGeom>
          <a:solidFill>
            <a:srgbClr val="FFFFFF"/>
          </a:solidFill>
          <a:ln w="9525">
            <a:noFill/>
            <a:prstDash val="sysDot"/>
            <a:miter lim="800000"/>
            <a:headEnd/>
            <a:tailEnd/>
          </a:ln>
        </p:spPr>
        <p:txBody>
          <a:bodyPr/>
          <a:lstStyle/>
          <a:p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415752" name="Line 9"/>
          <p:cNvSpPr>
            <a:spLocks noChangeShapeType="1"/>
          </p:cNvSpPr>
          <p:nvPr/>
        </p:nvSpPr>
        <p:spPr bwMode="auto">
          <a:xfrm>
            <a:off x="939479" y="3733800"/>
            <a:ext cx="0" cy="2955924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triangle" w="med" len="med"/>
            <a:tailEnd/>
          </a:ln>
        </p:spPr>
        <p:txBody>
          <a:bodyPr/>
          <a:lstStyle/>
          <a:p>
            <a:endParaRPr lang="be-BY">
              <a:solidFill>
                <a:schemeClr val="tx1"/>
              </a:solidFill>
            </a:endParaRPr>
          </a:p>
        </p:txBody>
      </p:sp>
      <p:sp>
        <p:nvSpPr>
          <p:cNvPr id="415753" name="Line 8"/>
          <p:cNvSpPr>
            <a:spLocks noChangeShapeType="1"/>
          </p:cNvSpPr>
          <p:nvPr/>
        </p:nvSpPr>
        <p:spPr bwMode="auto">
          <a:xfrm flipV="1">
            <a:off x="939478" y="6151351"/>
            <a:ext cx="5766121" cy="45719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be-BY">
              <a:solidFill>
                <a:schemeClr val="tx1"/>
              </a:solidFill>
            </a:endParaRPr>
          </a:p>
        </p:txBody>
      </p:sp>
      <p:sp>
        <p:nvSpPr>
          <p:cNvPr id="415755" name="Line 6"/>
          <p:cNvSpPr>
            <a:spLocks noChangeShapeType="1"/>
          </p:cNvSpPr>
          <p:nvPr/>
        </p:nvSpPr>
        <p:spPr bwMode="auto">
          <a:xfrm>
            <a:off x="4572000" y="1371600"/>
            <a:ext cx="45719" cy="480060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>
              <a:solidFill>
                <a:schemeClr val="tx1"/>
              </a:solidFill>
            </a:endParaRPr>
          </a:p>
        </p:txBody>
      </p:sp>
      <p:cxnSp>
        <p:nvCxnSpPr>
          <p:cNvPr id="15" name="Прямая со стрелкой 14"/>
          <p:cNvCxnSpPr/>
          <p:nvPr/>
        </p:nvCxnSpPr>
        <p:spPr>
          <a:xfrm rot="5400000" flipH="1" flipV="1">
            <a:off x="-837406" y="1904206"/>
            <a:ext cx="3505200" cy="1588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V="1">
            <a:off x="914400" y="3657600"/>
            <a:ext cx="5563394" cy="794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/>
          <p:cNvCxnSpPr/>
          <p:nvPr/>
        </p:nvCxnSpPr>
        <p:spPr>
          <a:xfrm flipV="1">
            <a:off x="914400" y="533400"/>
            <a:ext cx="5029200" cy="312420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Freeform 14"/>
          <p:cNvSpPr>
            <a:spLocks/>
          </p:cNvSpPr>
          <p:nvPr/>
        </p:nvSpPr>
        <p:spPr bwMode="auto">
          <a:xfrm>
            <a:off x="914400" y="533400"/>
            <a:ext cx="4495800" cy="2895600"/>
          </a:xfrm>
          <a:custGeom>
            <a:avLst/>
            <a:gdLst>
              <a:gd name="T0" fmla="*/ 0 w 3600"/>
              <a:gd name="T1" fmla="*/ 3780 h 3780"/>
              <a:gd name="T2" fmla="*/ 900 w 3600"/>
              <a:gd name="T3" fmla="*/ 2340 h 3780"/>
              <a:gd name="T4" fmla="*/ 2880 w 3600"/>
              <a:gd name="T5" fmla="*/ 1440 h 3780"/>
              <a:gd name="T6" fmla="*/ 3600 w 3600"/>
              <a:gd name="T7" fmla="*/ 0 h 3780"/>
              <a:gd name="T8" fmla="*/ 0 60000 65536"/>
              <a:gd name="T9" fmla="*/ 0 60000 65536"/>
              <a:gd name="T10" fmla="*/ 0 60000 65536"/>
              <a:gd name="T11" fmla="*/ 0 60000 65536"/>
              <a:gd name="T12" fmla="*/ 0 w 3600"/>
              <a:gd name="T13" fmla="*/ 0 h 3780"/>
              <a:gd name="T14" fmla="*/ 3600 w 3600"/>
              <a:gd name="T15" fmla="*/ 3780 h 378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00" h="3780">
                <a:moveTo>
                  <a:pt x="0" y="3780"/>
                </a:moveTo>
                <a:cubicBezTo>
                  <a:pt x="210" y="3255"/>
                  <a:pt x="420" y="2730"/>
                  <a:pt x="900" y="2340"/>
                </a:cubicBezTo>
                <a:cubicBezTo>
                  <a:pt x="1380" y="1950"/>
                  <a:pt x="2430" y="1830"/>
                  <a:pt x="2880" y="1440"/>
                </a:cubicBezTo>
                <a:cubicBezTo>
                  <a:pt x="3330" y="1050"/>
                  <a:pt x="3465" y="525"/>
                  <a:pt x="3600" y="0"/>
                </a:cubicBezTo>
              </a:path>
            </a:pathLst>
          </a:custGeom>
          <a:noFill/>
          <a:ln w="28575" cmpd="sng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be-BY"/>
          </a:p>
        </p:txBody>
      </p:sp>
      <p:cxnSp>
        <p:nvCxnSpPr>
          <p:cNvPr id="26" name="Прямая соединительная линия 25"/>
          <p:cNvCxnSpPr>
            <a:stCxn id="23" idx="3"/>
          </p:cNvCxnSpPr>
          <p:nvPr/>
        </p:nvCxnSpPr>
        <p:spPr>
          <a:xfrm flipV="1">
            <a:off x="5410200" y="152400"/>
            <a:ext cx="152400" cy="38100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724400" y="0"/>
            <a:ext cx="632678" cy="4926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TC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5791200" y="762000"/>
            <a:ext cx="632678" cy="4926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TR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2" name="Text Box 13"/>
          <p:cNvSpPr txBox="1">
            <a:spLocks noChangeArrowheads="1"/>
          </p:cNvSpPr>
          <p:nvPr/>
        </p:nvSpPr>
        <p:spPr bwMode="auto">
          <a:xfrm>
            <a:off x="6019800" y="3810000"/>
            <a:ext cx="480278" cy="4926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Q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35" name="Line 6"/>
          <p:cNvSpPr>
            <a:spLocks noChangeShapeType="1"/>
          </p:cNvSpPr>
          <p:nvPr/>
        </p:nvSpPr>
        <p:spPr bwMode="auto">
          <a:xfrm>
            <a:off x="3733800" y="1905000"/>
            <a:ext cx="45719" cy="426720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>
              <a:solidFill>
                <a:schemeClr val="tx1"/>
              </a:solidFill>
            </a:endParaRPr>
          </a:p>
        </p:txBody>
      </p:sp>
      <p:sp>
        <p:nvSpPr>
          <p:cNvPr id="36" name="Line 6"/>
          <p:cNvSpPr>
            <a:spLocks noChangeShapeType="1"/>
          </p:cNvSpPr>
          <p:nvPr/>
        </p:nvSpPr>
        <p:spPr bwMode="auto">
          <a:xfrm>
            <a:off x="5181600" y="990600"/>
            <a:ext cx="76200" cy="5181600"/>
          </a:xfrm>
          <a:prstGeom prst="line">
            <a:avLst/>
          </a:prstGeom>
          <a:noFill/>
          <a:ln w="19050">
            <a:solidFill>
              <a:srgbClr val="000000"/>
            </a:solidFill>
            <a:prstDash val="dash"/>
            <a:round/>
            <a:headEnd/>
            <a:tailEnd/>
          </a:ln>
        </p:spPr>
        <p:txBody>
          <a:bodyPr/>
          <a:lstStyle/>
          <a:p>
            <a:endParaRPr lang="be-BY">
              <a:solidFill>
                <a:schemeClr val="tx1"/>
              </a:solidFill>
            </a:endParaRPr>
          </a:p>
        </p:txBody>
      </p:sp>
      <p:sp>
        <p:nvSpPr>
          <p:cNvPr id="51" name="Полилиния 50"/>
          <p:cNvSpPr/>
          <p:nvPr/>
        </p:nvSpPr>
        <p:spPr>
          <a:xfrm>
            <a:off x="3213980" y="4819461"/>
            <a:ext cx="2661719" cy="1798622"/>
          </a:xfrm>
          <a:custGeom>
            <a:avLst/>
            <a:gdLst>
              <a:gd name="connsiteX0" fmla="*/ 0 w 2661719"/>
              <a:gd name="connsiteY0" fmla="*/ 1798622 h 1798622"/>
              <a:gd name="connsiteX1" fmla="*/ 552262 w 2661719"/>
              <a:gd name="connsiteY1" fmla="*/ 1373109 h 1798622"/>
              <a:gd name="connsiteX2" fmla="*/ 1376127 w 2661719"/>
              <a:gd name="connsiteY2" fmla="*/ 6036 h 1798622"/>
              <a:gd name="connsiteX3" fmla="*/ 2027976 w 2661719"/>
              <a:gd name="connsiteY3" fmla="*/ 1336895 h 1798622"/>
              <a:gd name="connsiteX4" fmla="*/ 2661719 w 2661719"/>
              <a:gd name="connsiteY4" fmla="*/ 1717141 h 1798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1719" h="1798622">
                <a:moveTo>
                  <a:pt x="0" y="1798622"/>
                </a:moveTo>
                <a:cubicBezTo>
                  <a:pt x="161454" y="1735247"/>
                  <a:pt x="322908" y="1671873"/>
                  <a:pt x="552262" y="1373109"/>
                </a:cubicBezTo>
                <a:cubicBezTo>
                  <a:pt x="781617" y="1074345"/>
                  <a:pt x="1130175" y="12072"/>
                  <a:pt x="1376127" y="6036"/>
                </a:cubicBezTo>
                <a:cubicBezTo>
                  <a:pt x="1622079" y="0"/>
                  <a:pt x="1813711" y="1051711"/>
                  <a:pt x="2027976" y="1336895"/>
                </a:cubicBezTo>
                <a:cubicBezTo>
                  <a:pt x="2242241" y="1622079"/>
                  <a:pt x="2534971" y="1662820"/>
                  <a:pt x="2661719" y="1717141"/>
                </a:cubicBezTo>
              </a:path>
            </a:pathLst>
          </a:cu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3" name="Text Box 12"/>
          <p:cNvSpPr txBox="1">
            <a:spLocks noChangeArrowheads="1"/>
          </p:cNvSpPr>
          <p:nvPr/>
        </p:nvSpPr>
        <p:spPr bwMode="auto">
          <a:xfrm>
            <a:off x="5257800" y="3733800"/>
            <a:ext cx="480278" cy="49265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  <a:cs typeface="Times New Roman" pitchFamily="18" charset="0"/>
              </a:rPr>
              <a:t>Q</a:t>
            </a:r>
            <a:r>
              <a:rPr lang="en-US" sz="2000" b="1" baseline="-30000" dirty="0">
                <a:solidFill>
                  <a:schemeClr val="tx1"/>
                </a:solidFill>
                <a:cs typeface="Times New Roman" pitchFamily="18" charset="0"/>
              </a:rPr>
              <a:t>2</a:t>
            </a:r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219200" y="228600"/>
            <a:ext cx="3103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 – 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прямая линия </a:t>
            </a:r>
            <a:endParaRPr lang="en-US" sz="20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 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P=const</a:t>
            </a:r>
            <a:endParaRPr lang="ru-RU" sz="20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562600" y="1295400"/>
            <a:ext cx="32431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Когда 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TC 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выше 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 – </a:t>
            </a:r>
          </a:p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убытки</a:t>
            </a:r>
          </a:p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Когда 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TC 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ниже 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–</a:t>
            </a:r>
          </a:p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прибыль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791200" y="4267200"/>
            <a:ext cx="30460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</a:t>
            </a:r>
            <a:r>
              <a:rPr lang="en-US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и 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</a:t>
            </a:r>
            <a:r>
              <a:rPr lang="en-US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– 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точки </a:t>
            </a:r>
          </a:p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Безубыточности,</a:t>
            </a:r>
          </a:p>
          <a:p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TR=TC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, прибыль=0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295400" y="4572000"/>
            <a:ext cx="22028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 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Q1</a:t>
            </a:r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 </a:t>
            </a:r>
          </a:p>
          <a:p>
            <a:r>
              <a:rPr lang="ru-RU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прибыль </a:t>
            </a:r>
            <a:r>
              <a:rPr lang="en-US" sz="2000" b="1" dirty="0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max</a:t>
            </a:r>
            <a:endParaRPr lang="ru-RU" sz="20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28600" y="3810000"/>
            <a:ext cx="5790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b="1" dirty="0" err="1">
                <a:solidFill>
                  <a:schemeClr val="tx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</a:t>
            </a:r>
            <a:endParaRPr lang="ru-RU" sz="2000" b="1" dirty="0">
              <a:solidFill>
                <a:schemeClr val="tx1"/>
              </a:solidFill>
              <a:latin typeface="Verdana" pitchFamily="34" charset="0"/>
              <a:ea typeface="Verdana" pitchFamily="34" charset="0"/>
              <a:cs typeface="Verdana" pitchFamily="34" charset="0"/>
            </a:endParaRPr>
          </a:p>
        </p:txBody>
      </p:sp>
      <p:cxnSp>
        <p:nvCxnSpPr>
          <p:cNvPr id="37" name="Прямая со стрелкой 36"/>
          <p:cNvCxnSpPr/>
          <p:nvPr/>
        </p:nvCxnSpPr>
        <p:spPr>
          <a:xfrm flipV="1">
            <a:off x="914400" y="3276600"/>
            <a:ext cx="2819400" cy="76200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Прямая со стрелкой 38"/>
          <p:cNvCxnSpPr/>
          <p:nvPr/>
        </p:nvCxnSpPr>
        <p:spPr>
          <a:xfrm>
            <a:off x="5181600" y="3352800"/>
            <a:ext cx="1066800" cy="1588"/>
          </a:xfrm>
          <a:prstGeom prst="straightConnector1">
            <a:avLst/>
          </a:prstGeom>
          <a:ln w="38100"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Прямая со стрелкой 42"/>
          <p:cNvCxnSpPr/>
          <p:nvPr/>
        </p:nvCxnSpPr>
        <p:spPr>
          <a:xfrm>
            <a:off x="3733800" y="2971800"/>
            <a:ext cx="1524000" cy="158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arrow"/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733800" y="2514600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>
                <a:solidFill>
                  <a:schemeClr val="tx1"/>
                </a:solidFill>
              </a:rPr>
              <a:t>Пр</a:t>
            </a:r>
            <a:r>
              <a:rPr lang="en-US" sz="2400" b="1" dirty="0">
                <a:solidFill>
                  <a:schemeClr val="tx1"/>
                </a:solidFill>
              </a:rPr>
              <a:t>&gt;0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14600" y="2743200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>
                <a:solidFill>
                  <a:schemeClr val="tx1"/>
                </a:solidFill>
              </a:rPr>
              <a:t>Пр</a:t>
            </a:r>
            <a:r>
              <a:rPr lang="en-US" sz="2400" b="1" dirty="0">
                <a:solidFill>
                  <a:schemeClr val="tx1"/>
                </a:solidFill>
              </a:rPr>
              <a:t>&lt;0</a:t>
            </a:r>
            <a:endParaRPr lang="ru-RU" sz="2400" b="1" dirty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334000" y="2819400"/>
            <a:ext cx="9444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 err="1">
                <a:solidFill>
                  <a:schemeClr val="tx1"/>
                </a:solidFill>
              </a:rPr>
              <a:t>Пр</a:t>
            </a:r>
            <a:r>
              <a:rPr lang="en-US" sz="2400" b="1" dirty="0">
                <a:solidFill>
                  <a:schemeClr val="tx1"/>
                </a:solidFill>
              </a:rPr>
              <a:t>&lt;0</a:t>
            </a:r>
            <a:endParaRPr lang="ru-RU" sz="24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5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5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15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15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15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15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15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15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15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34" grpId="0" animBg="1"/>
      <p:bldP spid="415748" grpId="0" animBg="1"/>
      <p:bldP spid="415749" grpId="0" animBg="1"/>
      <p:bldP spid="415752" grpId="0" animBg="1"/>
      <p:bldP spid="415753" grpId="0" animBg="1"/>
      <p:bldP spid="415755" grpId="0" animBg="1"/>
      <p:bldP spid="23" grpId="1" animBg="1"/>
      <p:bldP spid="28" grpId="0" animBg="1"/>
      <p:bldP spid="31" grpId="0" animBg="1"/>
      <p:bldP spid="35" grpId="0" animBg="1"/>
      <p:bldP spid="36" grpId="0" animBg="1"/>
      <p:bldP spid="51" grpId="0" animBg="1"/>
      <p:bldP spid="53" grpId="0" animBg="1"/>
      <p:bldP spid="54" grpId="0"/>
      <p:bldP spid="55" grpId="0"/>
      <p:bldP spid="56" grpId="0"/>
      <p:bldP spid="58" grpId="0"/>
      <p:bldP spid="29" grpId="0"/>
      <p:bldP spid="49" grpId="0"/>
      <p:bldP spid="50" grpId="0"/>
      <p:bldP spid="57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0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Правило максимизации прибыли: 2 подхода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600200"/>
            <a:ext cx="7467600" cy="4873752"/>
          </a:xfrm>
        </p:spPr>
        <p:txBody>
          <a:bodyPr/>
          <a:lstStyle/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1 подход: общие величины 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Математически:</a:t>
            </a: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Геометрически: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Углы наклона 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касательных к 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TR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и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TC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 равны, 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касательные 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параллельны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друг другу</a:t>
            </a:r>
          </a:p>
        </p:txBody>
      </p:sp>
      <p:pic>
        <p:nvPicPr>
          <p:cNvPr id="456706" name="Picture 2" descr="Картинки по запросу правило максимизации прибыли общие"/>
          <p:cNvPicPr>
            <a:picLocks noChangeAspect="1" noChangeArrowheads="1"/>
          </p:cNvPicPr>
          <p:nvPr/>
        </p:nvPicPr>
        <p:blipFill>
          <a:blip r:embed="rId3" cstate="print"/>
          <a:srcRect l="4089" t="5747" r="4600"/>
          <a:stretch>
            <a:fillRect/>
          </a:stretch>
        </p:blipFill>
        <p:spPr bwMode="auto">
          <a:xfrm>
            <a:off x="3124200" y="3174242"/>
            <a:ext cx="6019800" cy="3683758"/>
          </a:xfrm>
          <a:prstGeom prst="rect">
            <a:avLst/>
          </a:prstGeom>
          <a:noFill/>
        </p:spPr>
      </p:pic>
      <p:graphicFrame>
        <p:nvGraphicFramePr>
          <p:cNvPr id="5" name="Объект 4"/>
          <p:cNvGraphicFramePr>
            <a:graphicFrameLocks noChangeAspect="1"/>
          </p:cNvGraphicFramePr>
          <p:nvPr/>
        </p:nvGraphicFramePr>
        <p:xfrm>
          <a:off x="3429000" y="2057400"/>
          <a:ext cx="5032829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6710" name="Формула" r:id="rId4" imgW="964781" imgH="177723" progId="Equation.3">
                  <p:embed/>
                </p:oleObj>
              </mc:Choice>
              <mc:Fallback>
                <p:oleObj name="Формула" r:id="rId4" imgW="964781" imgH="177723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057400"/>
                        <a:ext cx="5032829" cy="927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sz="quarter" idx="1"/>
          </p:nvPr>
        </p:nvSpPr>
        <p:spPr>
          <a:xfrm>
            <a:off x="228600" y="1371600"/>
            <a:ext cx="8534400" cy="5334000"/>
          </a:xfrm>
        </p:spPr>
        <p:txBody>
          <a:bodyPr/>
          <a:lstStyle/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2 подход: предельные величины</a:t>
            </a: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Математически:</a:t>
            </a:r>
          </a:p>
          <a:p>
            <a:pPr>
              <a:buNone/>
            </a:pP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Геометрически: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точка пересечения</a:t>
            </a:r>
          </a:p>
          <a:p>
            <a:pPr>
              <a:buNone/>
            </a:pP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MR 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и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 MC</a:t>
            </a: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Когда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MC&lt;MR, </a:t>
            </a:r>
            <a:endParaRPr lang="ru-RU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то прибыль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 ↑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, 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но не максимальна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Когда </a:t>
            </a:r>
            <a:r>
              <a:rPr lang="en-US" dirty="0">
                <a:latin typeface="Verdana" pitchFamily="34" charset="0"/>
                <a:ea typeface="Verdana" pitchFamily="34" charset="0"/>
                <a:cs typeface="Verdana" pitchFamily="34" charset="0"/>
              </a:rPr>
              <a:t>MC&gt;MR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,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то прибыль </a:t>
            </a:r>
            <a:r>
              <a:rPr lang="ru-RU" dirty="0" err="1">
                <a:latin typeface="Verdana" pitchFamily="34" charset="0"/>
                <a:ea typeface="Verdana" pitchFamily="34" charset="0"/>
                <a:cs typeface="Verdana" pitchFamily="34" charset="0"/>
              </a:rPr>
              <a:t>↓</a:t>
            </a: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 и не</a:t>
            </a:r>
          </a:p>
          <a:p>
            <a:pPr>
              <a:buNone/>
            </a:pPr>
            <a:r>
              <a:rPr lang="ru-RU" dirty="0">
                <a:latin typeface="Verdana" pitchFamily="34" charset="0"/>
                <a:ea typeface="Verdana" pitchFamily="34" charset="0"/>
                <a:cs typeface="Verdana" pitchFamily="34" charset="0"/>
              </a:rPr>
              <a:t>максимальна</a:t>
            </a:r>
            <a:endParaRPr lang="en-US" dirty="0">
              <a:latin typeface="Verdana" pitchFamily="34" charset="0"/>
              <a:ea typeface="Verdana" pitchFamily="34" charset="0"/>
              <a:cs typeface="Verdana" pitchFamily="34" charset="0"/>
            </a:endParaRPr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/>
          </a:p>
          <a:p>
            <a:pPr>
              <a:buNone/>
            </a:pP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ru-RU" sz="3600" b="1" dirty="0">
                <a:solidFill>
                  <a:schemeClr val="accent1">
                    <a:lumMod val="7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Правило максимизации прибыли: 2 подхода</a:t>
            </a:r>
          </a:p>
        </p:txBody>
      </p:sp>
      <p:pic>
        <p:nvPicPr>
          <p:cNvPr id="461826" name="Picture 2" descr="Картинки по запросу правило максимизации прибыли общие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2800" y="3200400"/>
            <a:ext cx="5791200" cy="3657600"/>
          </a:xfrm>
          <a:prstGeom prst="rect">
            <a:avLst/>
          </a:prstGeom>
          <a:noFill/>
        </p:spPr>
      </p:pic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3657600" y="1905000"/>
          <a:ext cx="3726543" cy="100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830" name="Формула" r:id="rId4" imgW="660113" imgH="177723" progId="Equation.3">
                  <p:embed/>
                </p:oleObj>
              </mc:Choice>
              <mc:Fallback>
                <p:oleObj name="Формула" r:id="rId4" imgW="660113" imgH="177723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1905000"/>
                        <a:ext cx="3726543" cy="1003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Эркер">
  <a:themeElements>
    <a:clrScheme name="Эркер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Эркер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Эркер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Эркер">
    <a:dk1>
      <a:sysClr val="windowText" lastClr="000000"/>
    </a:dk1>
    <a:lt1>
      <a:sysClr val="window" lastClr="FFFFFF"/>
    </a:lt1>
    <a:dk2>
      <a:srgbClr val="575F6D"/>
    </a:dk2>
    <a:lt2>
      <a:srgbClr val="FFF39D"/>
    </a:lt2>
    <a:accent1>
      <a:srgbClr val="FE8637"/>
    </a:accent1>
    <a:accent2>
      <a:srgbClr val="7598D9"/>
    </a:accent2>
    <a:accent3>
      <a:srgbClr val="B32C16"/>
    </a:accent3>
    <a:accent4>
      <a:srgbClr val="F5CD2D"/>
    </a:accent4>
    <a:accent5>
      <a:srgbClr val="AEBAD5"/>
    </a:accent5>
    <a:accent6>
      <a:srgbClr val="777C84"/>
    </a:accent6>
    <a:hlink>
      <a:srgbClr val="D2611C"/>
    </a:hlink>
    <a:folHlink>
      <a:srgbClr val="3B435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9362</TotalTime>
  <Words>3640</Words>
  <Application>Microsoft Office PowerPoint</Application>
  <PresentationFormat>Экран (4:3)</PresentationFormat>
  <Paragraphs>969</Paragraphs>
  <Slides>101</Slides>
  <Notes>2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101</vt:i4>
      </vt:variant>
    </vt:vector>
  </HeadingPairs>
  <TitlesOfParts>
    <vt:vector size="109" baseType="lpstr">
      <vt:lpstr>Arial</vt:lpstr>
      <vt:lpstr>Century Schoolbook</vt:lpstr>
      <vt:lpstr>Times New Roman</vt:lpstr>
      <vt:lpstr>Verdana</vt:lpstr>
      <vt:lpstr>Wingdings</vt:lpstr>
      <vt:lpstr>Wingdings 2</vt:lpstr>
      <vt:lpstr>Эркер</vt:lpstr>
      <vt:lpstr>Формула</vt:lpstr>
      <vt:lpstr>Презентация PowerPoint</vt:lpstr>
      <vt:lpstr>ТЕМА 7. ВОПРОСЫ:</vt:lpstr>
      <vt:lpstr>Как понять предпочтения человека?</vt:lpstr>
      <vt:lpstr>как понять предпочтения человека?</vt:lpstr>
      <vt:lpstr>Можно анализировать не предпочтения, а результат</vt:lpstr>
      <vt:lpstr>Ключевой вопрос</vt:lpstr>
      <vt:lpstr>Что лежит в основе выбора в экономике?</vt:lpstr>
      <vt:lpstr>ПОНЯТИЕ ПОЛЕЗНОСТИ</vt:lpstr>
      <vt:lpstr>ПРЕДЕЛЬНАЯ ПОЛЕЗНОСТЬ</vt:lpstr>
      <vt:lpstr>Презентация PowerPoint</vt:lpstr>
      <vt:lpstr>Подход кардиналистов</vt:lpstr>
      <vt:lpstr>Закон убывающей предельной полезности</vt:lpstr>
      <vt:lpstr>ЗАКОН УБЫВАЮЩЕЙ ПРЕДЕЛЬНОЙ ПОЛЕЗНОСТИ</vt:lpstr>
      <vt:lpstr>ВЗАИМОСВЯЗЬ ОБЩЕЙ И ПРЕДЕЛЬНОЙ ПОЛЕЗНОСТИ</vt:lpstr>
      <vt:lpstr>ПРИМЕР:</vt:lpstr>
      <vt:lpstr>Презентация PowerPoint</vt:lpstr>
      <vt:lpstr>Презентация PowerPoint</vt:lpstr>
      <vt:lpstr>ПРИМЕР:</vt:lpstr>
      <vt:lpstr>Подход ординалистов</vt:lpstr>
      <vt:lpstr>КАРДИНАЛИЗМ И ОРДИНАЛИЗМ</vt:lpstr>
      <vt:lpstr>Что нам это дает?</vt:lpstr>
      <vt:lpstr>Самое время поговорить о спросе и предложении)</vt:lpstr>
      <vt:lpstr>Презентация PowerPoint</vt:lpstr>
      <vt:lpstr>ПОСТОЯННЫЕ И ПЕРЕМЕННЫЕ ФАКТОРЫ ПРОИЗВОДСТВА</vt:lpstr>
      <vt:lpstr>ПЕРИОДЫ И ФАКТОРЫ</vt:lpstr>
      <vt:lpstr>ПРОИЗВОДСТВЕННАЯ ФУНКЦИЯ</vt:lpstr>
      <vt:lpstr>СВОЙСТВА ПРОИЗВОДСТВЕННОЙ ФУНКЦИИ:</vt:lpstr>
      <vt:lpstr>СВОЙСТВА ПРОИЗВОДСТВЕННОЙ ФУНКЦИИ:</vt:lpstr>
      <vt:lpstr>ГРАФИК ПРОИЗВОДСТВЕННОЙ ФУНКЦИИ</vt:lpstr>
      <vt:lpstr>ВОПРОС 3. ОБЩИЙ,  СРЕДНИЙ   И ПРЕДЕЛЬНЫЙ ПРОДУКТ:  ПОНЯТИЕ, ИЗМЕРЕНИЕ,  ВЗАИМОСВЯЗЬ.  </vt:lpstr>
      <vt:lpstr>ОБЩИЙ ПРОДУКТ ПЕРЕМЕННОГО ФАКТОРА</vt:lpstr>
      <vt:lpstr>СРЕДНИЙ И ПРЕДЕЛЬНЫЙ ПРОДУКТ ПЕРЕМЕННОГО ФАКТОРА</vt:lpstr>
      <vt:lpstr>РАСЧЕТ ОБЩЕГО, СРЕДНЕГО И ПРЕДЕЛЬНОГО ПРОДУКТА</vt:lpstr>
      <vt:lpstr>Презентация PowerPoint</vt:lpstr>
      <vt:lpstr>ТЮРГО: МОЖНО ЛИ СКАЗАТЬ,  ЧТО УВЕЛИЧЕНИЕ В ДВА РАЗА  КОЛИЧЕСТВА РАБОТНИКОВ ДАСТ НАМ В 2 РАЗА БОЛЬШЕ  ПРОДУКЦИИ? </vt:lpstr>
      <vt:lpstr>ПРОИЗВОДСТВО В КРАТКОСРОЧНОМ ПЕРИОДЕ</vt:lpstr>
      <vt:lpstr>ЧТО НЕ ТАК С БЕЛОРУССКОЙ ЗАНЯТОСТЬЮ</vt:lpstr>
      <vt:lpstr>ЗАКОН УБЫВАЮЩЕЙ ПРЕДЕЛЬНОЙ ПРОИЗВОДИТЕЛЬНОСТИ</vt:lpstr>
      <vt:lpstr>Презентация PowerPoint</vt:lpstr>
      <vt:lpstr>Презентация PowerPoint</vt:lpstr>
      <vt:lpstr>Презентация PowerPoint</vt:lpstr>
      <vt:lpstr>ИЗОКВАНТА</vt:lpstr>
      <vt:lpstr>ПОЧЕМУ ИЗОКВАНТА ИМЕЕТ ОТРИЦАТЕЛЬНЫЙ НАКЛОН?</vt:lpstr>
      <vt:lpstr>СВОЙСТВА ИЗОКВАНТ: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ЯВНЫЕ И НЕЯВНЫЕ ИЗДЕРЖКИ</vt:lpstr>
      <vt:lpstr>НЕЯВНЫЕ (ВНУТРЕННИЕ) ИЗДЕЖКИ</vt:lpstr>
      <vt:lpstr>ВИДЫ ИЗДЕРЖЕК: ПО МЕТОДУ ОЦЕНКИ ЗАТРАТ</vt:lpstr>
      <vt:lpstr>Презентация PowerPoint</vt:lpstr>
      <vt:lpstr>БЕЗВОЗВРАТНЫЕ ИЗДЕРЖКИ</vt:lpstr>
      <vt:lpstr>Трансакционные издержки</vt:lpstr>
      <vt:lpstr>Примеры трансакционных издержек:</vt:lpstr>
      <vt:lpstr>ПОСТОЯННЫЕ И ПЕРЕМЕННЫЕ ИЗДЕРЖКИ</vt:lpstr>
      <vt:lpstr>Презентация PowerPoint</vt:lpstr>
      <vt:lpstr>ОБЩИЕ, СРЕДНИЕ И ПРЕДЕЛЬНЫЕ ИЗДЕРЖКИ</vt:lpstr>
      <vt:lpstr>ВОПРОС 6. ИЗДЕРЖКИ  ПРОИЗВОДСТВА  В КРАТКОСРОЧНОМ ПЕРИОДЕ, ИХ ДИНАМИКА.  </vt:lpstr>
      <vt:lpstr>ОБЩИЕ ИЗДЕРЖКИ И ИХ ДИНАМИКА</vt:lpstr>
      <vt:lpstr>Презентация PowerPoint</vt:lpstr>
      <vt:lpstr>СРЕДНИЕ, ПРЕДЕЛЬНЫЕ ИЗДЕРЖКИ И ИХ ДИНАМИКА</vt:lpstr>
      <vt:lpstr>РАСЧЕТ ИЗДЕРЖЕК</vt:lpstr>
      <vt:lpstr>Презентация PowerPoint</vt:lpstr>
      <vt:lpstr>Презентация PowerPoint</vt:lpstr>
      <vt:lpstr>ВОПРОС 7. ИЗДЕРЖКИ ПРОИЗВОДСТВА В ДОЛГОСРОЧНОМ ПЕРИОДЕ.  ЭФФЕКТЫ МАСШТАБА.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ПРИМЕР ПОЛОЖИТЕЛЬНОГО ЭФФЕКТА МАСШТАБА:</vt:lpstr>
      <vt:lpstr>Презентация PowerPoint</vt:lpstr>
      <vt:lpstr>ПРИМЕР ОТРИЦАТЕЛЬНОГО ЭФФЕКТА МАСШТАБА:</vt:lpstr>
      <vt:lpstr>Презентация PowerPoint</vt:lpstr>
      <vt:lpstr>Презентация PowerPoint</vt:lpstr>
      <vt:lpstr>Шоколадный батончик MARS: какой эффект масштаба в отрасли?</vt:lpstr>
      <vt:lpstr>ВОПРОС 8. ИЗОКОСТЫ. РАВНОВЕСИЕ ПРОИЗВОДИТЕЛЯ. ТРАЕКТОРИЯ РОСТА ПРЕДПРИЯТИЯ.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Равновесие производителя</vt:lpstr>
      <vt:lpstr>Презентация PowerPoint</vt:lpstr>
      <vt:lpstr>Презентация PowerPoint</vt:lpstr>
      <vt:lpstr>Оптимальные технологии можно определить по траектории развития</vt:lpstr>
      <vt:lpstr>ВОПРОС 9. ДОХОД И ПРИБЫЛЬ ФИРМЫ.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Правило максимизации прибыли: 2 подхода</vt:lpstr>
      <vt:lpstr>Правило максимизации прибыли: 2 подхода</vt:lpstr>
      <vt:lpstr>Пример: фирма продает ручки</vt:lpstr>
      <vt:lpstr>Спасибо за внимание! </vt:lpstr>
    </vt:vector>
  </TitlesOfParts>
  <Company>Asbs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ket</dc:creator>
  <cp:lastModifiedBy>Александр Кравченко</cp:lastModifiedBy>
  <cp:revision>773</cp:revision>
  <dcterms:created xsi:type="dcterms:W3CDTF">2005-11-15T18:07:50Z</dcterms:created>
  <dcterms:modified xsi:type="dcterms:W3CDTF">2020-09-17T19:47:30Z</dcterms:modified>
</cp:coreProperties>
</file>